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8" r:id="rId3"/>
    <p:sldId id="259" r:id="rId4"/>
    <p:sldId id="260" r:id="rId5"/>
    <p:sldId id="264" r:id="rId6"/>
    <p:sldId id="265" r:id="rId7"/>
    <p:sldId id="266" r:id="rId8"/>
    <p:sldId id="267" r:id="rId9"/>
    <p:sldId id="268" r:id="rId10"/>
    <p:sldId id="269" r:id="rId11"/>
    <p:sldId id="270" r:id="rId12"/>
    <p:sldId id="263" r:id="rId13"/>
  </p:sldIdLst>
  <p:sldSz cx="9144000" cy="5143500" type="screen16x9"/>
  <p:notesSz cx="6858000" cy="9144000"/>
  <p:embeddedFontLst>
    <p:embeddedFont>
      <p:font typeface="Rubik" panose="020B0604020202020204" charset="-79"/>
      <p:regular r:id="rId15"/>
      <p:bold r:id="rId16"/>
      <p:italic r:id="rId17"/>
      <p:boldItalic r:id="rId18"/>
    </p:embeddedFont>
    <p:embeddedFont>
      <p:font typeface="Rubik Light" panose="020B0604020202020204" charset="-79"/>
      <p:regular r:id="rId19"/>
      <p:bold r:id="rId20"/>
      <p:italic r:id="rId21"/>
      <p:boldItalic r:id="rId22"/>
    </p:embeddedFont>
    <p:embeddedFont>
      <p:font typeface="Rubik Medium" panose="020B0604020202020204" charset="-79"/>
      <p:regular r:id="rId23"/>
      <p:bold r:id="rId24"/>
      <p:italic r:id="rId25"/>
      <p:boldItalic r:id="rId26"/>
    </p:embeddedFont>
    <p:embeddedFont>
      <p:font typeface="Rubik SemiBold" panose="020B0604020202020204" charset="-79"/>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1356d9b0f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1356d9b0f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44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96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200da5092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200da5092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200da5092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200da5092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2936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868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081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387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4807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lookerstudio.google.com/reporting/7a567eaf-e78d-4828-b555-23d322d7b3e0"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hyperlink" Target="https://console.cloud.google.com/bigquery?sq=450512137537:53c511a2843440ccaa4e1cf0e1527400" TargetMode="External"/><Relationship Id="rId5" Type="http://schemas.openxmlformats.org/officeDocument/2006/relationships/hyperlink" Target="https://github.com/Ishlaah/Project-Bank-Muamalat.git" TargetMode="Externa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hyperlink" Target="https://youtu.be/O1vkdgh_Zdk" TargetMode="Externa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3.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55" name="Google Shape;55;p13"/>
          <p:cNvPicPr preferRelativeResize="0"/>
          <p:nvPr/>
        </p:nvPicPr>
        <p:blipFill rotWithShape="1">
          <a:blip r:embed="rId4">
            <a:alphaModFix/>
          </a:blip>
          <a:srcRect/>
          <a:stretch/>
        </p:blipFill>
        <p:spPr>
          <a:xfrm>
            <a:off x="349800" y="186500"/>
            <a:ext cx="1399901" cy="541300"/>
          </a:xfrm>
          <a:prstGeom prst="rect">
            <a:avLst/>
          </a:prstGeom>
          <a:noFill/>
          <a:ln>
            <a:noFill/>
          </a:ln>
        </p:spPr>
      </p:pic>
      <p:sp>
        <p:nvSpPr>
          <p:cNvPr id="56" name="Google Shape;56;p13"/>
          <p:cNvSpPr txBox="1"/>
          <p:nvPr/>
        </p:nvSpPr>
        <p:spPr>
          <a:xfrm>
            <a:off x="550700" y="1256631"/>
            <a:ext cx="6021123" cy="156963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US" sz="4500" b="1" i="0" dirty="0">
                <a:solidFill>
                  <a:srgbClr val="FFFFFF"/>
                </a:solidFill>
                <a:effectLst/>
                <a:latin typeface="Rubik "/>
              </a:rPr>
              <a:t>Business Intelligence Analyst Challenge</a:t>
            </a:r>
            <a:endParaRPr sz="4500" b="1" dirty="0">
              <a:solidFill>
                <a:schemeClr val="lt1"/>
              </a:solidFill>
              <a:latin typeface="Rubik "/>
              <a:ea typeface="Rubik"/>
              <a:cs typeface="Rubik"/>
              <a:sym typeface="Rubik"/>
            </a:endParaRPr>
          </a:p>
        </p:txBody>
      </p:sp>
      <p:sp>
        <p:nvSpPr>
          <p:cNvPr id="57" name="Google Shape;57;p13"/>
          <p:cNvSpPr txBox="1"/>
          <p:nvPr/>
        </p:nvSpPr>
        <p:spPr>
          <a:xfrm>
            <a:off x="550700" y="2773611"/>
            <a:ext cx="7286399" cy="954077"/>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algn="l"/>
            <a:r>
              <a:rPr lang="en-US" sz="2500" b="0" i="0" dirty="0">
                <a:solidFill>
                  <a:srgbClr val="FFFFFF"/>
                </a:solidFill>
                <a:effectLst/>
                <a:latin typeface="Rubik SemiBold" panose="020B0604020202020204" charset="-79"/>
                <a:cs typeface="Rubik SemiBold" panose="020B0604020202020204" charset="-79"/>
              </a:rPr>
              <a:t>Bank </a:t>
            </a:r>
            <a:r>
              <a:rPr lang="en-US" sz="2500" b="0" i="0" dirty="0" err="1">
                <a:solidFill>
                  <a:srgbClr val="FFFFFF"/>
                </a:solidFill>
                <a:effectLst/>
                <a:latin typeface="Rubik SemiBold" panose="020B0604020202020204" charset="-79"/>
                <a:cs typeface="Rubik SemiBold" panose="020B0604020202020204" charset="-79"/>
              </a:rPr>
              <a:t>Muamalat</a:t>
            </a:r>
            <a:r>
              <a:rPr lang="en-US" sz="2500" b="0" i="0" dirty="0">
                <a:solidFill>
                  <a:srgbClr val="FFFFFF"/>
                </a:solidFill>
                <a:effectLst/>
                <a:latin typeface="Rubik SemiBold" panose="020B0604020202020204" charset="-79"/>
                <a:cs typeface="Rubik SemiBold" panose="020B0604020202020204" charset="-79"/>
              </a:rPr>
              <a:t> Business Intelligence Analyst Project Based Internship Program</a:t>
            </a:r>
          </a:p>
        </p:txBody>
      </p:sp>
      <p:sp>
        <p:nvSpPr>
          <p:cNvPr id="58" name="Google Shape;58;p13"/>
          <p:cNvSpPr/>
          <p:nvPr/>
        </p:nvSpPr>
        <p:spPr>
          <a:xfrm>
            <a:off x="6757125" y="-621925"/>
            <a:ext cx="3135000" cy="3051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txBox="1"/>
          <p:nvPr/>
        </p:nvSpPr>
        <p:spPr>
          <a:xfrm>
            <a:off x="1769125" y="172450"/>
            <a:ext cx="457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sp>
        <p:nvSpPr>
          <p:cNvPr id="60" name="Google Shape;60;p13"/>
          <p:cNvSpPr txBox="1"/>
          <p:nvPr/>
        </p:nvSpPr>
        <p:spPr>
          <a:xfrm>
            <a:off x="550700" y="3713325"/>
            <a:ext cx="4478500" cy="800189"/>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lt1"/>
                </a:solidFill>
                <a:latin typeface="Rubik Light"/>
                <a:ea typeface="Rubik Light"/>
                <a:cs typeface="Rubik Light"/>
                <a:sym typeface="Rubik Light"/>
              </a:rPr>
              <a:t>Presented by</a:t>
            </a:r>
            <a:endParaRPr sz="2000" dirty="0">
              <a:solidFill>
                <a:schemeClr val="lt1"/>
              </a:solidFill>
              <a:latin typeface="Rubik Light"/>
              <a:ea typeface="Rubik Light"/>
              <a:cs typeface="Rubik Light"/>
              <a:sym typeface="Rubik Light"/>
            </a:endParaRPr>
          </a:p>
          <a:p>
            <a:pPr marL="0" lvl="0" indent="0" algn="l" rtl="0">
              <a:spcBef>
                <a:spcPts val="0"/>
              </a:spcBef>
              <a:spcAft>
                <a:spcPts val="0"/>
              </a:spcAft>
              <a:buNone/>
            </a:pPr>
            <a:r>
              <a:rPr lang="en" sz="2000" dirty="0">
                <a:solidFill>
                  <a:schemeClr val="lt1"/>
                </a:solidFill>
                <a:latin typeface="Rubik Light"/>
                <a:ea typeface="Rubik Light"/>
                <a:cs typeface="Rubik Light"/>
                <a:sym typeface="Rubik Light"/>
              </a:rPr>
              <a:t>Muhammad Nur Ishlaahudin Sya’bani</a:t>
            </a:r>
            <a:endParaRPr sz="2000" dirty="0">
              <a:solidFill>
                <a:schemeClr val="lt1"/>
              </a:solidFill>
              <a:latin typeface="Rubik Light"/>
              <a:ea typeface="Rubik Light"/>
              <a:cs typeface="Rubik Light"/>
              <a:sym typeface="Rubik Light"/>
            </a:endParaRPr>
          </a:p>
        </p:txBody>
      </p:sp>
      <p:pic>
        <p:nvPicPr>
          <p:cNvPr id="3" name="Picture 2">
            <a:extLst>
              <a:ext uri="{FF2B5EF4-FFF2-40B4-BE49-F238E27FC236}">
                <a16:creationId xmlns:a16="http://schemas.microsoft.com/office/drawing/2014/main" id="{902891BB-4D50-DF8F-D480-BB787049234D}"/>
              </a:ext>
            </a:extLst>
          </p:cNvPr>
          <p:cNvPicPr>
            <a:picLocks noChangeAspect="1"/>
          </p:cNvPicPr>
          <p:nvPr/>
        </p:nvPicPr>
        <p:blipFill>
          <a:blip r:embed="rId5"/>
          <a:stretch>
            <a:fillRect/>
          </a:stretch>
        </p:blipFill>
        <p:spPr>
          <a:xfrm>
            <a:off x="2386876" y="142541"/>
            <a:ext cx="1070013" cy="80312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105" name="Google Shape;105;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3" name="Google Shape;104;p17">
            <a:extLst>
              <a:ext uri="{FF2B5EF4-FFF2-40B4-BE49-F238E27FC236}">
                <a16:creationId xmlns:a16="http://schemas.microsoft.com/office/drawing/2014/main" id="{3C207F8C-3FC1-A0EA-AA39-18C43697D52C}"/>
              </a:ext>
            </a:extLst>
          </p:cNvPr>
          <p:cNvSpPr txBox="1"/>
          <p:nvPr/>
        </p:nvSpPr>
        <p:spPr>
          <a:xfrm>
            <a:off x="340500" y="726925"/>
            <a:ext cx="8463000" cy="954077"/>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US" sz="5000" b="1" dirty="0">
                <a:latin typeface="Rubik"/>
                <a:ea typeface="Rubik"/>
                <a:cs typeface="Rubik"/>
                <a:sym typeface="Rubik"/>
              </a:rPr>
              <a:t>Link </a:t>
            </a:r>
            <a:r>
              <a:rPr lang="en-US" sz="5000" b="1" dirty="0" err="1">
                <a:latin typeface="Rubik"/>
                <a:ea typeface="Rubik"/>
                <a:cs typeface="Rubik"/>
                <a:sym typeface="Rubik"/>
              </a:rPr>
              <a:t>Dokumentasi</a:t>
            </a:r>
            <a:endParaRPr sz="5000" b="1" dirty="0">
              <a:latin typeface="Rubik"/>
              <a:ea typeface="Rubik"/>
              <a:cs typeface="Rubik"/>
              <a:sym typeface="Rubik"/>
            </a:endParaRPr>
          </a:p>
        </p:txBody>
      </p:sp>
      <p:sp>
        <p:nvSpPr>
          <p:cNvPr id="2" name="Google Shape;114;p18">
            <a:extLst>
              <a:ext uri="{FF2B5EF4-FFF2-40B4-BE49-F238E27FC236}">
                <a16:creationId xmlns:a16="http://schemas.microsoft.com/office/drawing/2014/main" id="{A9003990-9FB4-CDF4-CF84-B12832942543}"/>
              </a:ext>
            </a:extLst>
          </p:cNvPr>
          <p:cNvSpPr txBox="1"/>
          <p:nvPr/>
        </p:nvSpPr>
        <p:spPr>
          <a:xfrm>
            <a:off x="340602" y="1780639"/>
            <a:ext cx="8376900" cy="2123628"/>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 dirty="0">
                <a:latin typeface="Rubik"/>
                <a:ea typeface="Rubik"/>
                <a:cs typeface="Rubik"/>
                <a:sym typeface="Rubik"/>
              </a:rPr>
              <a:t>Link Github : </a:t>
            </a:r>
            <a:r>
              <a:rPr lang="en-US" dirty="0">
                <a:latin typeface="Rubik"/>
                <a:ea typeface="Rubik"/>
                <a:cs typeface="Rubik"/>
                <a:sym typeface="Rubik"/>
                <a:hlinkClick r:id="rId5"/>
              </a:rPr>
              <a:t>https://github.com/Ishlaah/Project-Bank-Muamalat.git</a:t>
            </a:r>
            <a:endParaRPr lang="en-US" dirty="0">
              <a:latin typeface="Rubik"/>
              <a:ea typeface="Rubik"/>
              <a:cs typeface="Rubik"/>
              <a:sym typeface="Rubik"/>
            </a:endParaRPr>
          </a:p>
          <a:p>
            <a:pPr marL="0" lvl="0" indent="0" rtl="0">
              <a:spcBef>
                <a:spcPts val="0"/>
              </a:spcBef>
              <a:spcAft>
                <a:spcPts val="0"/>
              </a:spcAft>
              <a:buNone/>
            </a:pPr>
            <a:endParaRPr lang="en-US" dirty="0">
              <a:latin typeface="Rubik"/>
              <a:ea typeface="Rubik"/>
              <a:cs typeface="Rubik"/>
              <a:sym typeface="Rubik"/>
            </a:endParaRPr>
          </a:p>
          <a:p>
            <a:pPr marL="0" lvl="0" indent="0" rtl="0">
              <a:spcBef>
                <a:spcPts val="0"/>
              </a:spcBef>
              <a:spcAft>
                <a:spcPts val="0"/>
              </a:spcAft>
              <a:buNone/>
            </a:pPr>
            <a:r>
              <a:rPr lang="en-US" dirty="0">
                <a:latin typeface="Rubik"/>
                <a:ea typeface="Rubik"/>
                <a:cs typeface="Rubik"/>
                <a:sym typeface="Rubik"/>
              </a:rPr>
              <a:t>Link </a:t>
            </a:r>
            <a:r>
              <a:rPr lang="en-US" dirty="0" err="1">
                <a:latin typeface="Rubik"/>
                <a:ea typeface="Rubik"/>
                <a:cs typeface="Rubik"/>
                <a:sym typeface="Rubik"/>
              </a:rPr>
              <a:t>BigQuery</a:t>
            </a:r>
            <a:r>
              <a:rPr lang="en-US" dirty="0">
                <a:latin typeface="Rubik"/>
                <a:ea typeface="Rubik"/>
                <a:cs typeface="Rubik"/>
                <a:sym typeface="Rubik"/>
              </a:rPr>
              <a:t> : </a:t>
            </a:r>
            <a:r>
              <a:rPr lang="en-US" dirty="0">
                <a:latin typeface="Rubik"/>
                <a:ea typeface="Rubik"/>
                <a:cs typeface="Rubik"/>
                <a:sym typeface="Rubik"/>
                <a:hlinkClick r:id="rId6"/>
              </a:rPr>
              <a:t>https://console.cloud.google.com/bigquery?sq=450512137537:53c511a2843440ccaa4e1cf0e1527400</a:t>
            </a:r>
            <a:endParaRPr lang="en-US" dirty="0">
              <a:latin typeface="Rubik"/>
              <a:ea typeface="Rubik"/>
              <a:cs typeface="Rubik"/>
              <a:sym typeface="Rubik"/>
            </a:endParaRPr>
          </a:p>
          <a:p>
            <a:pPr marL="0" lvl="0" indent="0" rtl="0">
              <a:spcBef>
                <a:spcPts val="0"/>
              </a:spcBef>
              <a:spcAft>
                <a:spcPts val="0"/>
              </a:spcAft>
              <a:buNone/>
            </a:pPr>
            <a:endParaRPr lang="en-US" dirty="0">
              <a:latin typeface="Rubik"/>
              <a:ea typeface="Rubik"/>
              <a:cs typeface="Rubik"/>
              <a:sym typeface="Rubik"/>
            </a:endParaRPr>
          </a:p>
          <a:p>
            <a:pPr marL="0" lvl="0" indent="0" rtl="0">
              <a:spcBef>
                <a:spcPts val="0"/>
              </a:spcBef>
              <a:spcAft>
                <a:spcPts val="0"/>
              </a:spcAft>
              <a:buNone/>
            </a:pPr>
            <a:r>
              <a:rPr lang="en-US" dirty="0">
                <a:latin typeface="Rubik"/>
                <a:ea typeface="Rubik"/>
                <a:cs typeface="Rubik"/>
                <a:sym typeface="Rubik"/>
              </a:rPr>
              <a:t>Link Looker Studio : </a:t>
            </a:r>
          </a:p>
          <a:p>
            <a:pPr marL="0" lvl="0" indent="0" rtl="0">
              <a:spcBef>
                <a:spcPts val="0"/>
              </a:spcBef>
              <a:spcAft>
                <a:spcPts val="0"/>
              </a:spcAft>
              <a:buNone/>
            </a:pPr>
            <a:r>
              <a:rPr lang="en-US" dirty="0">
                <a:latin typeface="Rubik"/>
                <a:ea typeface="Rubik"/>
                <a:cs typeface="Rubik"/>
                <a:sym typeface="Rubik"/>
                <a:hlinkClick r:id="rId7"/>
              </a:rPr>
              <a:t>https://lookerstudio.google.com/reporting/7a567eaf-e78d-4828-b555-23d322d7b3e0</a:t>
            </a:r>
            <a:endParaRPr lang="en-US" dirty="0">
              <a:latin typeface="Rubik"/>
              <a:ea typeface="Rubik"/>
              <a:cs typeface="Rubik"/>
              <a:sym typeface="Rubik"/>
            </a:endParaRPr>
          </a:p>
          <a:p>
            <a:pPr marL="0" lvl="0" indent="0" rtl="0">
              <a:spcBef>
                <a:spcPts val="0"/>
              </a:spcBef>
              <a:spcAft>
                <a:spcPts val="0"/>
              </a:spcAft>
              <a:buNone/>
            </a:pPr>
            <a:endParaRPr lang="en-US" dirty="0">
              <a:latin typeface="Rubik"/>
              <a:ea typeface="Rubik"/>
              <a:cs typeface="Rubik"/>
              <a:sym typeface="Rubik"/>
            </a:endParaRPr>
          </a:p>
        </p:txBody>
      </p:sp>
    </p:spTree>
    <p:extLst>
      <p:ext uri="{BB962C8B-B14F-4D97-AF65-F5344CB8AC3E}">
        <p14:creationId xmlns:p14="http://schemas.microsoft.com/office/powerpoint/2010/main" val="347967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105" name="Google Shape;105;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3" name="Google Shape;104;p17">
            <a:extLst>
              <a:ext uri="{FF2B5EF4-FFF2-40B4-BE49-F238E27FC236}">
                <a16:creationId xmlns:a16="http://schemas.microsoft.com/office/drawing/2014/main" id="{3C207F8C-3FC1-A0EA-AA39-18C43697D52C}"/>
              </a:ext>
            </a:extLst>
          </p:cNvPr>
          <p:cNvSpPr txBox="1"/>
          <p:nvPr/>
        </p:nvSpPr>
        <p:spPr>
          <a:xfrm>
            <a:off x="340500" y="726925"/>
            <a:ext cx="8463000" cy="954077"/>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US" sz="5000" b="1" dirty="0">
                <a:latin typeface="Rubik"/>
                <a:ea typeface="Rubik"/>
                <a:cs typeface="Rubik"/>
                <a:sym typeface="Rubik"/>
              </a:rPr>
              <a:t>Link Video</a:t>
            </a:r>
            <a:endParaRPr sz="5000" b="1" dirty="0">
              <a:latin typeface="Rubik"/>
              <a:ea typeface="Rubik"/>
              <a:cs typeface="Rubik"/>
              <a:sym typeface="Rubik"/>
            </a:endParaRPr>
          </a:p>
        </p:txBody>
      </p:sp>
      <p:sp>
        <p:nvSpPr>
          <p:cNvPr id="2" name="Google Shape;122;p19">
            <a:extLst>
              <a:ext uri="{FF2B5EF4-FFF2-40B4-BE49-F238E27FC236}">
                <a16:creationId xmlns:a16="http://schemas.microsoft.com/office/drawing/2014/main" id="{19102C20-0E64-B2D7-88B5-8D5856F9599F}"/>
              </a:ext>
            </a:extLst>
          </p:cNvPr>
          <p:cNvSpPr txBox="1"/>
          <p:nvPr/>
        </p:nvSpPr>
        <p:spPr>
          <a:xfrm>
            <a:off x="426600" y="2213763"/>
            <a:ext cx="8376900" cy="615523"/>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 dirty="0">
                <a:latin typeface="Rubik"/>
                <a:ea typeface="Rubik"/>
                <a:cs typeface="Rubik"/>
                <a:sym typeface="Rubik"/>
              </a:rPr>
              <a:t>Link Youtube : </a:t>
            </a:r>
            <a:r>
              <a:rPr lang="en-US" dirty="0">
                <a:latin typeface="Rubik"/>
                <a:ea typeface="Rubik"/>
                <a:cs typeface="Rubik"/>
                <a:sym typeface="Rubik"/>
                <a:hlinkClick r:id="rId5"/>
              </a:rPr>
              <a:t>https://youtu.be/O1vkdgh_Zdk</a:t>
            </a:r>
            <a:endParaRPr lang="en-US" dirty="0">
              <a:latin typeface="Rubik"/>
              <a:ea typeface="Rubik"/>
              <a:cs typeface="Rubik"/>
              <a:sym typeface="Rubik"/>
            </a:endParaRPr>
          </a:p>
          <a:p>
            <a:pPr marL="0" lvl="0" indent="0" rtl="0">
              <a:spcBef>
                <a:spcPts val="0"/>
              </a:spcBef>
              <a:spcAft>
                <a:spcPts val="0"/>
              </a:spcAft>
              <a:buNone/>
            </a:pPr>
            <a:r>
              <a:rPr lang="en" dirty="0">
                <a:latin typeface="Rubik"/>
                <a:ea typeface="Rubik"/>
                <a:cs typeface="Rubik"/>
                <a:sym typeface="Rubik"/>
              </a:rPr>
              <a:t> </a:t>
            </a:r>
            <a:endParaRPr dirty="0">
              <a:latin typeface="Rubik"/>
              <a:ea typeface="Rubik"/>
              <a:cs typeface="Rubik"/>
              <a:sym typeface="Rubik"/>
            </a:endParaRPr>
          </a:p>
        </p:txBody>
      </p:sp>
    </p:spTree>
    <p:extLst>
      <p:ext uri="{BB962C8B-B14F-4D97-AF65-F5344CB8AC3E}">
        <p14:creationId xmlns:p14="http://schemas.microsoft.com/office/powerpoint/2010/main" val="1292851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126"/>
        <p:cNvGrpSpPr/>
        <p:nvPr/>
      </p:nvGrpSpPr>
      <p:grpSpPr>
        <a:xfrm>
          <a:off x="0" y="0"/>
          <a:ext cx="0" cy="0"/>
          <a:chOff x="0" y="0"/>
          <a:chExt cx="0" cy="0"/>
        </a:xfrm>
      </p:grpSpPr>
      <p:pic>
        <p:nvPicPr>
          <p:cNvPr id="127" name="Google Shape;127;p20"/>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128" name="Google Shape;128;p20"/>
          <p:cNvPicPr preferRelativeResize="0"/>
          <p:nvPr/>
        </p:nvPicPr>
        <p:blipFill rotWithShape="1">
          <a:blip r:embed="rId4">
            <a:alphaModFix/>
          </a:blip>
          <a:srcRect/>
          <a:stretch/>
        </p:blipFill>
        <p:spPr>
          <a:xfrm>
            <a:off x="2895425" y="4262625"/>
            <a:ext cx="1399901" cy="541300"/>
          </a:xfrm>
          <a:prstGeom prst="rect">
            <a:avLst/>
          </a:prstGeom>
          <a:noFill/>
          <a:ln>
            <a:noFill/>
          </a:ln>
        </p:spPr>
      </p:pic>
      <p:sp>
        <p:nvSpPr>
          <p:cNvPr id="129" name="Google Shape;129;p20"/>
          <p:cNvSpPr txBox="1"/>
          <p:nvPr/>
        </p:nvSpPr>
        <p:spPr>
          <a:xfrm>
            <a:off x="2376000" y="1939850"/>
            <a:ext cx="4392000" cy="877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4500" b="1">
                <a:solidFill>
                  <a:schemeClr val="lt1"/>
                </a:solidFill>
                <a:latin typeface="Rubik"/>
                <a:ea typeface="Rubik"/>
                <a:cs typeface="Rubik"/>
                <a:sym typeface="Rubik"/>
              </a:rPr>
              <a:t>Thank You</a:t>
            </a:r>
            <a:endParaRPr sz="2000">
              <a:solidFill>
                <a:schemeClr val="lt1"/>
              </a:solidFill>
              <a:latin typeface="Rubik"/>
              <a:ea typeface="Rubik"/>
              <a:cs typeface="Rubik"/>
              <a:sym typeface="Rubik"/>
            </a:endParaRPr>
          </a:p>
        </p:txBody>
      </p:sp>
      <p:sp>
        <p:nvSpPr>
          <p:cNvPr id="130" name="Google Shape;130;p20"/>
          <p:cNvSpPr txBox="1"/>
          <p:nvPr/>
        </p:nvSpPr>
        <p:spPr>
          <a:xfrm>
            <a:off x="4314750" y="4248575"/>
            <a:ext cx="457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pic>
        <p:nvPicPr>
          <p:cNvPr id="2" name="Picture 1">
            <a:extLst>
              <a:ext uri="{FF2B5EF4-FFF2-40B4-BE49-F238E27FC236}">
                <a16:creationId xmlns:a16="http://schemas.microsoft.com/office/drawing/2014/main" id="{335F3996-6344-C2D7-5E7B-72C8CAF0B29E}"/>
              </a:ext>
            </a:extLst>
          </p:cNvPr>
          <p:cNvPicPr>
            <a:picLocks noChangeAspect="1"/>
          </p:cNvPicPr>
          <p:nvPr/>
        </p:nvPicPr>
        <p:blipFill>
          <a:blip r:embed="rId5"/>
          <a:stretch>
            <a:fillRect/>
          </a:stretch>
        </p:blipFill>
        <p:spPr>
          <a:xfrm>
            <a:off x="4876032" y="4131711"/>
            <a:ext cx="1070013" cy="80312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5"/>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76" name="Google Shape;76;p15"/>
          <p:cNvSpPr/>
          <p:nvPr/>
        </p:nvSpPr>
        <p:spPr>
          <a:xfrm>
            <a:off x="0" y="0"/>
            <a:ext cx="4572000" cy="5143500"/>
          </a:xfrm>
          <a:prstGeom prst="rect">
            <a:avLst/>
          </a:prstGeom>
          <a:solidFill>
            <a:srgbClr val="019FAB">
              <a:alpha val="4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77;p15">
            <a:extLst>
              <a:ext uri="{FF2B5EF4-FFF2-40B4-BE49-F238E27FC236}">
                <a16:creationId xmlns:a16="http://schemas.microsoft.com/office/drawing/2014/main" id="{105B3212-EFD3-2840-9DFF-A3B417DB0D0E}"/>
              </a:ext>
            </a:extLst>
          </p:cNvPr>
          <p:cNvSpPr/>
          <p:nvPr/>
        </p:nvSpPr>
        <p:spPr>
          <a:xfrm>
            <a:off x="537850" y="470625"/>
            <a:ext cx="1899300" cy="1848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ubik Medium"/>
                <a:ea typeface="Rubik Medium"/>
                <a:cs typeface="Rubik Medium"/>
                <a:sym typeface="Rubik Medium"/>
              </a:rPr>
              <a:t>Insert your photo here</a:t>
            </a:r>
            <a:endParaRPr>
              <a:latin typeface="Rubik Medium"/>
              <a:ea typeface="Rubik Medium"/>
              <a:cs typeface="Rubik Medium"/>
              <a:sym typeface="Rubik Medium"/>
            </a:endParaRPr>
          </a:p>
        </p:txBody>
      </p:sp>
      <p:sp>
        <p:nvSpPr>
          <p:cNvPr id="4" name="Google Shape;78;p15">
            <a:extLst>
              <a:ext uri="{FF2B5EF4-FFF2-40B4-BE49-F238E27FC236}">
                <a16:creationId xmlns:a16="http://schemas.microsoft.com/office/drawing/2014/main" id="{9B11862D-C10F-E63F-304A-B46CF976CECF}"/>
              </a:ext>
            </a:extLst>
          </p:cNvPr>
          <p:cNvSpPr txBox="1"/>
          <p:nvPr/>
        </p:nvSpPr>
        <p:spPr>
          <a:xfrm>
            <a:off x="2504263" y="918818"/>
            <a:ext cx="2001600" cy="101563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Rubik SemiBold"/>
                <a:ea typeface="Rubik SemiBold"/>
                <a:cs typeface="Rubik SemiBold"/>
                <a:sym typeface="Rubik SemiBold"/>
              </a:rPr>
              <a:t>Muhammad Nur Ishlaahudin Sya’bani</a:t>
            </a:r>
            <a:endParaRPr sz="1800" dirty="0">
              <a:latin typeface="Rubik SemiBold"/>
              <a:ea typeface="Rubik SemiBold"/>
              <a:cs typeface="Rubik SemiBold"/>
              <a:sym typeface="Rubik SemiBold"/>
            </a:endParaRPr>
          </a:p>
        </p:txBody>
      </p:sp>
      <p:sp>
        <p:nvSpPr>
          <p:cNvPr id="5" name="Google Shape;79;p15">
            <a:extLst>
              <a:ext uri="{FF2B5EF4-FFF2-40B4-BE49-F238E27FC236}">
                <a16:creationId xmlns:a16="http://schemas.microsoft.com/office/drawing/2014/main" id="{CE112159-7714-76D1-5EC5-A465CFB9CAF7}"/>
              </a:ext>
            </a:extLst>
          </p:cNvPr>
          <p:cNvSpPr txBox="1"/>
          <p:nvPr/>
        </p:nvSpPr>
        <p:spPr>
          <a:xfrm>
            <a:off x="537850" y="2571750"/>
            <a:ext cx="3504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Rubik SemiBold"/>
                <a:ea typeface="Rubik SemiBold"/>
                <a:cs typeface="Rubik SemiBold"/>
                <a:sym typeface="Rubik SemiBold"/>
              </a:rPr>
              <a:t>Tentang saya</a:t>
            </a:r>
            <a:endParaRPr sz="2000" dirty="0">
              <a:latin typeface="Rubik SemiBold"/>
              <a:ea typeface="Rubik SemiBold"/>
              <a:cs typeface="Rubik SemiBold"/>
              <a:sym typeface="Rubik SemiBold"/>
            </a:endParaRPr>
          </a:p>
        </p:txBody>
      </p:sp>
      <p:sp>
        <p:nvSpPr>
          <p:cNvPr id="6" name="Google Shape;80;p15">
            <a:extLst>
              <a:ext uri="{FF2B5EF4-FFF2-40B4-BE49-F238E27FC236}">
                <a16:creationId xmlns:a16="http://schemas.microsoft.com/office/drawing/2014/main" id="{7A07D576-CA0A-278E-BA50-BD3422AAEEAC}"/>
              </a:ext>
            </a:extLst>
          </p:cNvPr>
          <p:cNvSpPr txBox="1"/>
          <p:nvPr/>
        </p:nvSpPr>
        <p:spPr>
          <a:xfrm>
            <a:off x="4867250" y="959175"/>
            <a:ext cx="3504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Rubik SemiBold"/>
                <a:ea typeface="Rubik SemiBold"/>
                <a:cs typeface="Rubik SemiBold"/>
                <a:sym typeface="Rubik SemiBold"/>
              </a:rPr>
              <a:t>Pengalaman</a:t>
            </a:r>
            <a:endParaRPr sz="2000" dirty="0">
              <a:latin typeface="Rubik SemiBold"/>
              <a:ea typeface="Rubik SemiBold"/>
              <a:cs typeface="Rubik SemiBold"/>
              <a:sym typeface="Rubik SemiBold"/>
            </a:endParaRPr>
          </a:p>
        </p:txBody>
      </p:sp>
      <p:sp>
        <p:nvSpPr>
          <p:cNvPr id="7" name="Google Shape;81;p15">
            <a:extLst>
              <a:ext uri="{FF2B5EF4-FFF2-40B4-BE49-F238E27FC236}">
                <a16:creationId xmlns:a16="http://schemas.microsoft.com/office/drawing/2014/main" id="{F661DA6E-4782-7256-F099-2C8D0B93B676}"/>
              </a:ext>
            </a:extLst>
          </p:cNvPr>
          <p:cNvSpPr/>
          <p:nvPr/>
        </p:nvSpPr>
        <p:spPr>
          <a:xfrm>
            <a:off x="5095575" y="1848125"/>
            <a:ext cx="28500" cy="991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2;p15">
            <a:extLst>
              <a:ext uri="{FF2B5EF4-FFF2-40B4-BE49-F238E27FC236}">
                <a16:creationId xmlns:a16="http://schemas.microsoft.com/office/drawing/2014/main" id="{EE60CB24-40AE-C9C2-7EF8-779B43561FCC}"/>
              </a:ext>
            </a:extLst>
          </p:cNvPr>
          <p:cNvSpPr/>
          <p:nvPr/>
        </p:nvSpPr>
        <p:spPr>
          <a:xfrm>
            <a:off x="5095575" y="2981600"/>
            <a:ext cx="28500" cy="991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3;p15">
            <a:extLst>
              <a:ext uri="{FF2B5EF4-FFF2-40B4-BE49-F238E27FC236}">
                <a16:creationId xmlns:a16="http://schemas.microsoft.com/office/drawing/2014/main" id="{DBA278A3-3B51-CED1-10DF-25A511188B52}"/>
              </a:ext>
            </a:extLst>
          </p:cNvPr>
          <p:cNvSpPr/>
          <p:nvPr/>
        </p:nvSpPr>
        <p:spPr>
          <a:xfrm>
            <a:off x="5000625" y="1716050"/>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4;p15">
            <a:extLst>
              <a:ext uri="{FF2B5EF4-FFF2-40B4-BE49-F238E27FC236}">
                <a16:creationId xmlns:a16="http://schemas.microsoft.com/office/drawing/2014/main" id="{20A57D3B-1579-6B97-FA65-C41472A44B85}"/>
              </a:ext>
            </a:extLst>
          </p:cNvPr>
          <p:cNvSpPr/>
          <p:nvPr/>
        </p:nvSpPr>
        <p:spPr>
          <a:xfrm>
            <a:off x="5000625" y="2800350"/>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p15">
            <a:extLst>
              <a:ext uri="{FF2B5EF4-FFF2-40B4-BE49-F238E27FC236}">
                <a16:creationId xmlns:a16="http://schemas.microsoft.com/office/drawing/2014/main" id="{53DC22A1-E151-3AF7-AAD8-6E38708DB601}"/>
              </a:ext>
            </a:extLst>
          </p:cNvPr>
          <p:cNvSpPr/>
          <p:nvPr/>
        </p:nvSpPr>
        <p:spPr>
          <a:xfrm>
            <a:off x="5000625" y="3952875"/>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p15">
            <a:extLst>
              <a:ext uri="{FF2B5EF4-FFF2-40B4-BE49-F238E27FC236}">
                <a16:creationId xmlns:a16="http://schemas.microsoft.com/office/drawing/2014/main" id="{2BE86BCF-074A-AFA2-E553-48DFC8768B7F}"/>
              </a:ext>
            </a:extLst>
          </p:cNvPr>
          <p:cNvSpPr txBox="1"/>
          <p:nvPr/>
        </p:nvSpPr>
        <p:spPr>
          <a:xfrm>
            <a:off x="5294775" y="1625150"/>
            <a:ext cx="37401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Rubik"/>
                <a:ea typeface="Rubik"/>
                <a:cs typeface="Rubik"/>
                <a:sym typeface="Rubik"/>
              </a:rPr>
              <a:t>Mengikuti Studi Independent di Startup Campus sebagai Data Analyst</a:t>
            </a:r>
            <a:endParaRPr dirty="0">
              <a:latin typeface="Rubik"/>
              <a:ea typeface="Rubik"/>
              <a:cs typeface="Rubik"/>
              <a:sym typeface="Rubik"/>
            </a:endParaRPr>
          </a:p>
        </p:txBody>
      </p:sp>
      <p:sp>
        <p:nvSpPr>
          <p:cNvPr id="13" name="Google Shape;87;p15">
            <a:extLst>
              <a:ext uri="{FF2B5EF4-FFF2-40B4-BE49-F238E27FC236}">
                <a16:creationId xmlns:a16="http://schemas.microsoft.com/office/drawing/2014/main" id="{8C4D62BB-D85B-34F1-187C-B1A4EAD5D3CD}"/>
              </a:ext>
            </a:extLst>
          </p:cNvPr>
          <p:cNvSpPr txBox="1"/>
          <p:nvPr/>
        </p:nvSpPr>
        <p:spPr>
          <a:xfrm>
            <a:off x="5294775" y="2709450"/>
            <a:ext cx="37401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Rubik"/>
                <a:ea typeface="Rubik"/>
                <a:cs typeface="Rubik"/>
                <a:sym typeface="Rubik"/>
              </a:rPr>
              <a:t>Mengikuti Studi Independen di Bangkit 2023 by Google, GoTo, Traveloka sebagai Machine Learning Engineer</a:t>
            </a:r>
            <a:endParaRPr dirty="0">
              <a:latin typeface="Rubik"/>
              <a:ea typeface="Rubik"/>
              <a:cs typeface="Rubik"/>
              <a:sym typeface="Rubik"/>
            </a:endParaRPr>
          </a:p>
        </p:txBody>
      </p:sp>
      <p:sp>
        <p:nvSpPr>
          <p:cNvPr id="14" name="Google Shape;88;p15">
            <a:extLst>
              <a:ext uri="{FF2B5EF4-FFF2-40B4-BE49-F238E27FC236}">
                <a16:creationId xmlns:a16="http://schemas.microsoft.com/office/drawing/2014/main" id="{1A2BD491-D430-AE65-BF03-0FEA39E13878}"/>
              </a:ext>
            </a:extLst>
          </p:cNvPr>
          <p:cNvSpPr txBox="1"/>
          <p:nvPr/>
        </p:nvSpPr>
        <p:spPr>
          <a:xfrm>
            <a:off x="5294775" y="3861975"/>
            <a:ext cx="37401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Rubik"/>
                <a:ea typeface="Rubik"/>
                <a:cs typeface="Rubik"/>
                <a:sym typeface="Rubik"/>
              </a:rPr>
              <a:t>Mengikuti SAP Analytic Cloud ASEAN Foundation sebagai Data Scientist</a:t>
            </a:r>
            <a:endParaRPr dirty="0">
              <a:latin typeface="Rubik"/>
              <a:ea typeface="Rubik"/>
              <a:cs typeface="Rubik"/>
              <a:sym typeface="Rubik"/>
            </a:endParaRPr>
          </a:p>
        </p:txBody>
      </p:sp>
      <p:pic>
        <p:nvPicPr>
          <p:cNvPr id="15" name="Picture 14">
            <a:extLst>
              <a:ext uri="{FF2B5EF4-FFF2-40B4-BE49-F238E27FC236}">
                <a16:creationId xmlns:a16="http://schemas.microsoft.com/office/drawing/2014/main" id="{7896E66F-1A7B-B5B6-2081-1076BB5CBF88}"/>
              </a:ext>
            </a:extLst>
          </p:cNvPr>
          <p:cNvPicPr>
            <a:picLocks noChangeAspect="1"/>
          </p:cNvPicPr>
          <p:nvPr/>
        </p:nvPicPr>
        <p:blipFill rotWithShape="1">
          <a:blip r:embed="rId4"/>
          <a:srcRect l="37610" t="20200" r="34631" b="24996"/>
          <a:stretch/>
        </p:blipFill>
        <p:spPr>
          <a:xfrm rot="5400000">
            <a:off x="780017" y="602990"/>
            <a:ext cx="1427795" cy="158417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 name="Google Shape;90;p15">
            <a:extLst>
              <a:ext uri="{FF2B5EF4-FFF2-40B4-BE49-F238E27FC236}">
                <a16:creationId xmlns:a16="http://schemas.microsoft.com/office/drawing/2014/main" id="{CC31952B-AA2C-DFE8-1C19-66657F2322E6}"/>
              </a:ext>
            </a:extLst>
          </p:cNvPr>
          <p:cNvSpPr txBox="1"/>
          <p:nvPr/>
        </p:nvSpPr>
        <p:spPr>
          <a:xfrm>
            <a:off x="537850" y="2956825"/>
            <a:ext cx="3740100" cy="2123628"/>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dirty="0">
                <a:latin typeface="Rubik"/>
                <a:ea typeface="Rubik"/>
                <a:cs typeface="Rubik"/>
                <a:sym typeface="Rubik"/>
              </a:rPr>
              <a:t>Saya mahasiswa semester akhir di Universitas Pembangunan Nasional “Veteran” Yogyakarta dengan program studi Informatika. Saya memiliki minat dibidang data. Pengalaman saya didalam bidang data masih minim tetapi saya optimis ketika mengikuti suatu kegiatan dalam bidang data yang akan menunjang karir saya kedepannya.</a:t>
            </a:r>
            <a:endParaRPr dirty="0">
              <a:latin typeface="Rubik"/>
              <a:ea typeface="Rubik"/>
              <a:cs typeface="Rubik"/>
              <a:sym typeface="Rubik"/>
            </a:endParaRPr>
          </a:p>
        </p:txBody>
      </p:sp>
      <p:pic>
        <p:nvPicPr>
          <p:cNvPr id="17" name="Google Shape;75;p15">
            <a:extLst>
              <a:ext uri="{FF2B5EF4-FFF2-40B4-BE49-F238E27FC236}">
                <a16:creationId xmlns:a16="http://schemas.microsoft.com/office/drawing/2014/main" id="{959D1855-0F45-C300-145D-D6E088F612D7}"/>
              </a:ext>
            </a:extLst>
          </p:cNvPr>
          <p:cNvPicPr preferRelativeResize="0"/>
          <p:nvPr/>
        </p:nvPicPr>
        <p:blipFill rotWithShape="1">
          <a:blip r:embed="rId5">
            <a:alphaModFix/>
          </a:blip>
          <a:srcRect t="5658" b="5649"/>
          <a:stretch/>
        </p:blipFill>
        <p:spPr>
          <a:xfrm>
            <a:off x="7317600" y="185625"/>
            <a:ext cx="1399902" cy="541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96" name="Google Shape;96;p16"/>
          <p:cNvSpPr txBox="1"/>
          <p:nvPr/>
        </p:nvSpPr>
        <p:spPr>
          <a:xfrm>
            <a:off x="340500" y="726925"/>
            <a:ext cx="8463000" cy="9543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Case Study</a:t>
            </a:r>
            <a:endParaRPr sz="5000" b="1" dirty="0">
              <a:latin typeface="Rubik"/>
              <a:ea typeface="Rubik"/>
              <a:cs typeface="Rubik"/>
              <a:sym typeface="Rubik"/>
            </a:endParaRPr>
          </a:p>
        </p:txBody>
      </p:sp>
      <p:pic>
        <p:nvPicPr>
          <p:cNvPr id="97" name="Google Shape;97;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98" name="Google Shape;98;p16"/>
          <p:cNvSpPr txBox="1"/>
          <p:nvPr/>
        </p:nvSpPr>
        <p:spPr>
          <a:xfrm>
            <a:off x="340602" y="1857763"/>
            <a:ext cx="8376900" cy="1477297"/>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sv-SE" dirty="0">
                <a:latin typeface="Rubik"/>
                <a:ea typeface="Rubik"/>
                <a:cs typeface="Rubik"/>
                <a:sym typeface="Rubik"/>
              </a:rPr>
              <a:t>Sebagai BI Analyst PT Sejahtera Bersama </a:t>
            </a:r>
            <a:r>
              <a:rPr lang="en-US" dirty="0">
                <a:latin typeface="Rubik"/>
                <a:ea typeface="Rubik"/>
                <a:cs typeface="Rubik"/>
                <a:sym typeface="Rubik"/>
              </a:rPr>
              <a:t>yang </a:t>
            </a:r>
            <a:r>
              <a:rPr lang="en-US" dirty="0" err="1">
                <a:latin typeface="Rubik"/>
                <a:ea typeface="Rubik"/>
                <a:cs typeface="Rubik"/>
                <a:sym typeface="Rubik"/>
              </a:rPr>
              <a:t>sedang</a:t>
            </a:r>
            <a:r>
              <a:rPr lang="en-US" dirty="0">
                <a:latin typeface="Rubik"/>
                <a:ea typeface="Rubik"/>
                <a:cs typeface="Rubik"/>
                <a:sym typeface="Rubik"/>
              </a:rPr>
              <a:t> </a:t>
            </a:r>
            <a:r>
              <a:rPr lang="en-US" dirty="0" err="1">
                <a:latin typeface="Rubik"/>
                <a:ea typeface="Rubik"/>
                <a:cs typeface="Rubik"/>
                <a:sym typeface="Rubik"/>
              </a:rPr>
              <a:t>mendapatkan</a:t>
            </a:r>
            <a:r>
              <a:rPr lang="en-US" dirty="0">
                <a:latin typeface="Rubik"/>
                <a:ea typeface="Rubik"/>
                <a:cs typeface="Rubik"/>
                <a:sym typeface="Rubik"/>
              </a:rPr>
              <a:t> project </a:t>
            </a:r>
            <a:r>
              <a:rPr lang="en-US" dirty="0" err="1">
                <a:latin typeface="Rubik"/>
                <a:ea typeface="Rubik"/>
                <a:cs typeface="Rubik"/>
                <a:sym typeface="Rubik"/>
              </a:rPr>
              <a:t>baru</a:t>
            </a:r>
            <a:r>
              <a:rPr lang="en-US" dirty="0">
                <a:latin typeface="Rubik"/>
                <a:ea typeface="Rubik"/>
                <a:cs typeface="Rubik"/>
                <a:sym typeface="Rubik"/>
              </a:rPr>
              <a:t> </a:t>
            </a:r>
            <a:r>
              <a:rPr lang="en-US" dirty="0" err="1">
                <a:latin typeface="Rubik"/>
                <a:ea typeface="Rubik"/>
                <a:cs typeface="Rubik"/>
                <a:sym typeface="Rubik"/>
              </a:rPr>
              <a:t>dari</a:t>
            </a:r>
            <a:r>
              <a:rPr lang="en-US" dirty="0">
                <a:latin typeface="Rubik"/>
                <a:ea typeface="Rubik"/>
                <a:cs typeface="Rubik"/>
                <a:sym typeface="Rubik"/>
              </a:rPr>
              <a:t> </a:t>
            </a:r>
            <a:r>
              <a:rPr lang="en-US" dirty="0" err="1">
                <a:latin typeface="Rubik"/>
                <a:ea typeface="Rubik"/>
                <a:cs typeface="Rubik"/>
                <a:sym typeface="Rubik"/>
              </a:rPr>
              <a:t>tim</a:t>
            </a:r>
            <a:r>
              <a:rPr lang="en-US" dirty="0">
                <a:latin typeface="Rubik"/>
                <a:ea typeface="Rubik"/>
                <a:cs typeface="Rubik"/>
                <a:sym typeface="Rubik"/>
              </a:rPr>
              <a:t> marketing. </a:t>
            </a:r>
            <a:r>
              <a:rPr lang="en-US" dirty="0" err="1">
                <a:latin typeface="Rubik"/>
                <a:ea typeface="Rubik"/>
                <a:cs typeface="Rubik"/>
                <a:sym typeface="Rubik"/>
              </a:rPr>
              <a:t>Seorang</a:t>
            </a:r>
            <a:r>
              <a:rPr lang="en-US" dirty="0">
                <a:latin typeface="Rubik"/>
                <a:ea typeface="Rubik"/>
                <a:cs typeface="Rubik"/>
                <a:sym typeface="Rubik"/>
              </a:rPr>
              <a:t> </a:t>
            </a:r>
            <a:r>
              <a:rPr lang="en-US" dirty="0" err="1">
                <a:latin typeface="Rubik"/>
                <a:ea typeface="Rubik"/>
                <a:cs typeface="Rubik"/>
                <a:sym typeface="Rubik"/>
              </a:rPr>
              <a:t>Bussiness</a:t>
            </a:r>
            <a:r>
              <a:rPr lang="en-US" dirty="0">
                <a:latin typeface="Rubik"/>
                <a:ea typeface="Rubik"/>
                <a:cs typeface="Rubik"/>
                <a:sym typeface="Rubik"/>
              </a:rPr>
              <a:t> </a:t>
            </a:r>
            <a:r>
              <a:rPr lang="en-US" dirty="0" err="1">
                <a:latin typeface="Rubik"/>
                <a:ea typeface="Rubik"/>
                <a:cs typeface="Rubik"/>
                <a:sym typeface="Rubik"/>
              </a:rPr>
              <a:t>Intelegence</a:t>
            </a:r>
            <a:r>
              <a:rPr lang="en-US" dirty="0">
                <a:latin typeface="Rubik"/>
                <a:ea typeface="Rubik"/>
                <a:cs typeface="Rubik"/>
                <a:sym typeface="Rubik"/>
              </a:rPr>
              <a:t> Analyst </a:t>
            </a:r>
            <a:r>
              <a:rPr lang="en-US" dirty="0" err="1">
                <a:latin typeface="Rubik"/>
                <a:ea typeface="Rubik"/>
                <a:cs typeface="Rubik"/>
                <a:sym typeface="Rubik"/>
              </a:rPr>
              <a:t>diminta</a:t>
            </a:r>
            <a:r>
              <a:rPr lang="en-US" dirty="0">
                <a:latin typeface="Rubik"/>
                <a:ea typeface="Rubik"/>
                <a:cs typeface="Rubik"/>
                <a:sym typeface="Rubik"/>
              </a:rPr>
              <a:t> </a:t>
            </a:r>
            <a:r>
              <a:rPr lang="en-US" dirty="0" err="1">
                <a:latin typeface="Rubik"/>
                <a:ea typeface="Rubik"/>
                <a:cs typeface="Rubik"/>
                <a:sym typeface="Rubik"/>
              </a:rPr>
              <a:t>untuk</a:t>
            </a:r>
            <a:r>
              <a:rPr lang="en-US" dirty="0">
                <a:latin typeface="Rubik"/>
                <a:ea typeface="Rubik"/>
                <a:cs typeface="Rubik"/>
                <a:sym typeface="Rubik"/>
              </a:rPr>
              <a:t> </a:t>
            </a:r>
            <a:r>
              <a:rPr lang="en-US" dirty="0" err="1">
                <a:latin typeface="Rubik"/>
                <a:ea typeface="Rubik"/>
                <a:cs typeface="Rubik"/>
                <a:sym typeface="Rubik"/>
              </a:rPr>
              <a:t>menentukan</a:t>
            </a:r>
            <a:r>
              <a:rPr lang="en-US" dirty="0">
                <a:latin typeface="Rubik"/>
                <a:ea typeface="Rubik"/>
                <a:cs typeface="Rubik"/>
                <a:sym typeface="Rubik"/>
              </a:rPr>
              <a:t> primary key </a:t>
            </a:r>
            <a:r>
              <a:rPr lang="en-US" dirty="0" err="1">
                <a:latin typeface="Rubik"/>
                <a:ea typeface="Rubik"/>
                <a:cs typeface="Rubik"/>
                <a:sym typeface="Rubik"/>
              </a:rPr>
              <a:t>dari</a:t>
            </a:r>
            <a:r>
              <a:rPr lang="en-US" dirty="0">
                <a:latin typeface="Rubik"/>
                <a:ea typeface="Rubik"/>
                <a:cs typeface="Rubik"/>
                <a:sym typeface="Rubik"/>
              </a:rPr>
              <a:t> </a:t>
            </a:r>
            <a:r>
              <a:rPr lang="en-US" dirty="0" err="1">
                <a:latin typeface="Rubik"/>
                <a:ea typeface="Rubik"/>
                <a:cs typeface="Rubik"/>
                <a:sym typeface="Rubik"/>
              </a:rPr>
              <a:t>berbagai</a:t>
            </a:r>
            <a:r>
              <a:rPr lang="en-US" dirty="0">
                <a:latin typeface="Rubik"/>
                <a:ea typeface="Rubik"/>
                <a:cs typeface="Rubik"/>
                <a:sym typeface="Rubik"/>
              </a:rPr>
              <a:t> </a:t>
            </a:r>
            <a:r>
              <a:rPr lang="en-US" dirty="0" err="1">
                <a:latin typeface="Rubik"/>
                <a:ea typeface="Rubik"/>
                <a:cs typeface="Rubik"/>
                <a:sym typeface="Rubik"/>
              </a:rPr>
              <a:t>tabel</a:t>
            </a:r>
            <a:r>
              <a:rPr lang="en-US" dirty="0">
                <a:latin typeface="Rubik"/>
                <a:ea typeface="Rubik"/>
                <a:cs typeface="Rubik"/>
                <a:sym typeface="Rubik"/>
              </a:rPr>
              <a:t>, </a:t>
            </a:r>
            <a:r>
              <a:rPr lang="en-US" dirty="0" err="1">
                <a:latin typeface="Rubik"/>
                <a:ea typeface="Rubik"/>
                <a:cs typeface="Rubik"/>
                <a:sym typeface="Rubik"/>
              </a:rPr>
              <a:t>menentukan</a:t>
            </a:r>
            <a:r>
              <a:rPr lang="en-US" dirty="0">
                <a:latin typeface="Rubik"/>
                <a:ea typeface="Rubik"/>
                <a:cs typeface="Rubik"/>
                <a:sym typeface="Rubik"/>
              </a:rPr>
              <a:t> relationship </a:t>
            </a:r>
            <a:r>
              <a:rPr lang="en-US" dirty="0" err="1">
                <a:latin typeface="Rubik"/>
                <a:ea typeface="Rubik"/>
                <a:cs typeface="Rubik"/>
                <a:sym typeface="Rubik"/>
              </a:rPr>
              <a:t>dari</a:t>
            </a:r>
            <a:r>
              <a:rPr lang="en-US" dirty="0">
                <a:latin typeface="Rubik"/>
                <a:ea typeface="Rubik"/>
                <a:cs typeface="Rubik"/>
                <a:sym typeface="Rubik"/>
              </a:rPr>
              <a:t> </a:t>
            </a:r>
            <a:r>
              <a:rPr lang="en-US" dirty="0" err="1">
                <a:latin typeface="Rubik"/>
                <a:ea typeface="Rubik"/>
                <a:cs typeface="Rubik"/>
                <a:sym typeface="Rubik"/>
              </a:rPr>
              <a:t>berbagai</a:t>
            </a:r>
            <a:r>
              <a:rPr lang="en-US" dirty="0">
                <a:latin typeface="Rubik"/>
                <a:ea typeface="Rubik"/>
                <a:cs typeface="Rubik"/>
                <a:sym typeface="Rubik"/>
              </a:rPr>
              <a:t> </a:t>
            </a:r>
            <a:r>
              <a:rPr lang="en-US" dirty="0" err="1">
                <a:latin typeface="Rubik"/>
                <a:ea typeface="Rubik"/>
                <a:cs typeface="Rubik"/>
                <a:sym typeface="Rubik"/>
              </a:rPr>
              <a:t>tabel</a:t>
            </a:r>
            <a:r>
              <a:rPr lang="en-US" dirty="0">
                <a:latin typeface="Rubik"/>
                <a:ea typeface="Rubik"/>
                <a:cs typeface="Rubik"/>
                <a:sym typeface="Rubik"/>
              </a:rPr>
              <a:t>, </a:t>
            </a:r>
            <a:r>
              <a:rPr lang="en-US" dirty="0" err="1">
                <a:latin typeface="Rubik"/>
                <a:ea typeface="Rubik"/>
                <a:cs typeface="Rubik"/>
                <a:sym typeface="Rubik"/>
              </a:rPr>
              <a:t>membuat</a:t>
            </a:r>
            <a:r>
              <a:rPr lang="en-US" dirty="0">
                <a:latin typeface="Rubik"/>
                <a:ea typeface="Rubik"/>
                <a:cs typeface="Rubik"/>
                <a:sym typeface="Rubik"/>
              </a:rPr>
              <a:t> </a:t>
            </a:r>
            <a:r>
              <a:rPr lang="en-US" dirty="0" err="1">
                <a:latin typeface="Rubik"/>
                <a:ea typeface="Rubik"/>
                <a:cs typeface="Rubik"/>
                <a:sym typeface="Rubik"/>
              </a:rPr>
              <a:t>tabel</a:t>
            </a:r>
            <a:r>
              <a:rPr lang="en-US" dirty="0">
                <a:latin typeface="Rubik"/>
                <a:ea typeface="Rubik"/>
                <a:cs typeface="Rubik"/>
                <a:sym typeface="Rubik"/>
              </a:rPr>
              <a:t> </a:t>
            </a:r>
            <a:r>
              <a:rPr lang="en-US" dirty="0" err="1">
                <a:latin typeface="Rubik"/>
                <a:ea typeface="Rubik"/>
                <a:cs typeface="Rubik"/>
                <a:sym typeface="Rubik"/>
              </a:rPr>
              <a:t>baru</a:t>
            </a:r>
            <a:r>
              <a:rPr lang="en-US" dirty="0">
                <a:latin typeface="Rubik"/>
                <a:ea typeface="Rubik"/>
                <a:cs typeface="Rubik"/>
                <a:sym typeface="Rubik"/>
              </a:rPr>
              <a:t> agar </a:t>
            </a:r>
            <a:r>
              <a:rPr lang="en-US" dirty="0" err="1">
                <a:latin typeface="Rubik"/>
                <a:ea typeface="Rubik"/>
                <a:cs typeface="Rubik"/>
                <a:sym typeface="Rubik"/>
              </a:rPr>
              <a:t>mempermudah</a:t>
            </a:r>
            <a:r>
              <a:rPr lang="en-US" dirty="0">
                <a:latin typeface="Rubik"/>
                <a:ea typeface="Rubik"/>
                <a:cs typeface="Rubik"/>
                <a:sym typeface="Rubik"/>
              </a:rPr>
              <a:t> </a:t>
            </a:r>
            <a:r>
              <a:rPr lang="en-US" dirty="0" err="1">
                <a:latin typeface="Rubik"/>
                <a:ea typeface="Rubik"/>
                <a:cs typeface="Rubik"/>
                <a:sym typeface="Rubik"/>
              </a:rPr>
              <a:t>visualisasi</a:t>
            </a:r>
            <a:r>
              <a:rPr lang="en-US" dirty="0">
                <a:latin typeface="Rubik"/>
                <a:ea typeface="Rubik"/>
                <a:cs typeface="Rubik"/>
                <a:sym typeface="Rubik"/>
              </a:rPr>
              <a:t>, </a:t>
            </a:r>
            <a:r>
              <a:rPr lang="en-US" dirty="0" err="1">
                <a:latin typeface="Rubik"/>
                <a:ea typeface="Rubik"/>
                <a:cs typeface="Rubik"/>
                <a:sym typeface="Rubik"/>
              </a:rPr>
              <a:t>memvisualisasikan</a:t>
            </a:r>
            <a:r>
              <a:rPr lang="en-US" dirty="0">
                <a:latin typeface="Rubik"/>
                <a:ea typeface="Rubik"/>
                <a:cs typeface="Rubik"/>
                <a:sym typeface="Rubik"/>
              </a:rPr>
              <a:t> data, dan </a:t>
            </a:r>
            <a:r>
              <a:rPr lang="en-US" dirty="0" err="1">
                <a:latin typeface="Rubik"/>
                <a:ea typeface="Rubik"/>
                <a:cs typeface="Rubik"/>
                <a:sym typeface="Rubik"/>
              </a:rPr>
              <a:t>menemukan</a:t>
            </a:r>
            <a:r>
              <a:rPr lang="en-US" dirty="0">
                <a:latin typeface="Rubik"/>
                <a:ea typeface="Rubik"/>
                <a:cs typeface="Rubik"/>
                <a:sym typeface="Rubik"/>
              </a:rPr>
              <a:t> </a:t>
            </a:r>
            <a:r>
              <a:rPr lang="en-US" dirty="0" err="1">
                <a:latin typeface="Rubik"/>
                <a:ea typeface="Rubik"/>
                <a:cs typeface="Rubik"/>
                <a:sym typeface="Rubik"/>
              </a:rPr>
              <a:t>rekomendasi</a:t>
            </a:r>
            <a:r>
              <a:rPr lang="en-US" dirty="0">
                <a:latin typeface="Rubik"/>
                <a:ea typeface="Rubik"/>
                <a:cs typeface="Rubik"/>
                <a:sym typeface="Rubik"/>
              </a:rPr>
              <a:t> </a:t>
            </a:r>
            <a:r>
              <a:rPr lang="en-US" dirty="0" err="1">
                <a:latin typeface="Rubik"/>
                <a:ea typeface="Rubik"/>
                <a:cs typeface="Rubik"/>
                <a:sym typeface="Rubik"/>
              </a:rPr>
              <a:t>untuk</a:t>
            </a:r>
            <a:r>
              <a:rPr lang="en-US" dirty="0">
                <a:latin typeface="Rubik"/>
                <a:ea typeface="Rubik"/>
                <a:cs typeface="Rubik"/>
                <a:sym typeface="Rubik"/>
              </a:rPr>
              <a:t> </a:t>
            </a:r>
            <a:r>
              <a:rPr lang="en-US" dirty="0" err="1">
                <a:latin typeface="Rubik"/>
                <a:ea typeface="Rubik"/>
                <a:cs typeface="Rubik"/>
                <a:sym typeface="Rubik"/>
              </a:rPr>
              <a:t>mempertahankan</a:t>
            </a:r>
            <a:r>
              <a:rPr lang="en-US" dirty="0">
                <a:latin typeface="Rubik"/>
                <a:ea typeface="Rubik"/>
                <a:cs typeface="Rubik"/>
                <a:sym typeface="Rubik"/>
              </a:rPr>
              <a:t> </a:t>
            </a:r>
            <a:r>
              <a:rPr lang="en-US" dirty="0" err="1">
                <a:latin typeface="Rubik"/>
                <a:ea typeface="Rubik"/>
                <a:cs typeface="Rubik"/>
                <a:sym typeface="Rubik"/>
              </a:rPr>
              <a:t>penjualan</a:t>
            </a:r>
            <a:r>
              <a:rPr lang="en-US" dirty="0">
                <a:latin typeface="Rubik"/>
                <a:ea typeface="Rubik"/>
                <a:cs typeface="Rubik"/>
                <a:sym typeface="Rubik"/>
              </a:rPr>
              <a:t> </a:t>
            </a:r>
            <a:r>
              <a:rPr lang="en-US" dirty="0" err="1">
                <a:latin typeface="Rubik"/>
                <a:ea typeface="Rubik"/>
                <a:cs typeface="Rubik"/>
                <a:sym typeface="Rubik"/>
              </a:rPr>
              <a:t>ataupun</a:t>
            </a:r>
            <a:r>
              <a:rPr lang="en-US" dirty="0">
                <a:latin typeface="Rubik"/>
                <a:ea typeface="Rubik"/>
                <a:cs typeface="Rubik"/>
                <a:sym typeface="Rubik"/>
              </a:rPr>
              <a:t> </a:t>
            </a:r>
            <a:r>
              <a:rPr lang="en-US" dirty="0" err="1">
                <a:latin typeface="Rubik"/>
                <a:ea typeface="Rubik"/>
                <a:cs typeface="Rubik"/>
                <a:sym typeface="Rubik"/>
              </a:rPr>
              <a:t>menaikkan</a:t>
            </a:r>
            <a:r>
              <a:rPr lang="en-US" dirty="0">
                <a:latin typeface="Rubik"/>
                <a:ea typeface="Rubik"/>
                <a:cs typeface="Rubik"/>
                <a:sym typeface="Rubik"/>
              </a:rPr>
              <a:t> </a:t>
            </a:r>
            <a:r>
              <a:rPr lang="en-US" dirty="0" err="1">
                <a:latin typeface="Rubik"/>
                <a:ea typeface="Rubik"/>
                <a:cs typeface="Rubik"/>
                <a:sym typeface="Rubik"/>
              </a:rPr>
              <a:t>penjualan</a:t>
            </a:r>
            <a:r>
              <a:rPr lang="en-US" dirty="0">
                <a:latin typeface="Rubik"/>
                <a:ea typeface="Rubik"/>
                <a:cs typeface="Rubik"/>
                <a:sym typeface="Rubik"/>
              </a:rPr>
              <a:t> </a:t>
            </a:r>
            <a:r>
              <a:rPr lang="en-US" dirty="0" err="1">
                <a:latin typeface="Rubik"/>
                <a:ea typeface="Rubik"/>
                <a:cs typeface="Rubik"/>
                <a:sym typeface="Rubik"/>
              </a:rPr>
              <a:t>dengan</a:t>
            </a:r>
            <a:r>
              <a:rPr lang="en-US" dirty="0">
                <a:latin typeface="Rubik"/>
                <a:ea typeface="Rubik"/>
                <a:cs typeface="Rubik"/>
                <a:sym typeface="Rubik"/>
              </a:rPr>
              <a:t> </a:t>
            </a:r>
            <a:r>
              <a:rPr lang="en-US" dirty="0" err="1">
                <a:latin typeface="Rubik"/>
                <a:ea typeface="Rubik"/>
                <a:cs typeface="Rubik"/>
                <a:sym typeface="Rubik"/>
              </a:rPr>
              <a:t>tabel</a:t>
            </a:r>
            <a:r>
              <a:rPr lang="en-US" dirty="0">
                <a:latin typeface="Rubik"/>
                <a:ea typeface="Rubik"/>
                <a:cs typeface="Rubik"/>
                <a:sym typeface="Rubik"/>
              </a:rPr>
              <a:t> </a:t>
            </a:r>
            <a:r>
              <a:rPr lang="en-US" dirty="0" err="1">
                <a:latin typeface="Rubik"/>
                <a:ea typeface="Rubik"/>
                <a:cs typeface="Rubik"/>
                <a:sym typeface="Rubik"/>
              </a:rPr>
              <a:t>transaksi</a:t>
            </a:r>
            <a:r>
              <a:rPr lang="en-US" dirty="0">
                <a:latin typeface="Rubik"/>
                <a:ea typeface="Rubik"/>
                <a:cs typeface="Rubik"/>
                <a:sym typeface="Rubik"/>
              </a:rPr>
              <a:t> detail yang </a:t>
            </a:r>
            <a:r>
              <a:rPr lang="en-US" dirty="0" err="1">
                <a:latin typeface="Rubik"/>
                <a:ea typeface="Rubik"/>
                <a:cs typeface="Rubik"/>
                <a:sym typeface="Rubik"/>
              </a:rPr>
              <a:t>sudah</a:t>
            </a:r>
            <a:r>
              <a:rPr lang="en-US" dirty="0">
                <a:latin typeface="Rubik"/>
                <a:ea typeface="Rubik"/>
                <a:cs typeface="Rubik"/>
                <a:sym typeface="Rubik"/>
              </a:rPr>
              <a:t> </a:t>
            </a:r>
            <a:r>
              <a:rPr lang="en-US" dirty="0" err="1">
                <a:latin typeface="Rubik"/>
                <a:ea typeface="Rubik"/>
                <a:cs typeface="Rubik"/>
                <a:sym typeface="Rubik"/>
              </a:rPr>
              <a:t>ada</a:t>
            </a:r>
            <a:r>
              <a:rPr lang="en-US" dirty="0">
                <a:latin typeface="Rubik"/>
                <a:ea typeface="Rubik"/>
                <a:cs typeface="Rubik"/>
                <a:sym typeface="Rubik"/>
              </a:rPr>
              <a:t>.</a:t>
            </a:r>
            <a:endParaRPr dirty="0">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105" name="Google Shape;105;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2" name="Google Shape;104;p17">
            <a:extLst>
              <a:ext uri="{FF2B5EF4-FFF2-40B4-BE49-F238E27FC236}">
                <a16:creationId xmlns:a16="http://schemas.microsoft.com/office/drawing/2014/main" id="{9239F3F9-9861-7586-3E3B-DEA0B219AA36}"/>
              </a:ext>
            </a:extLst>
          </p:cNvPr>
          <p:cNvSpPr txBox="1"/>
          <p:nvPr/>
        </p:nvSpPr>
        <p:spPr>
          <a:xfrm>
            <a:off x="340500" y="2094600"/>
            <a:ext cx="8463000" cy="9543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Hasil</a:t>
            </a:r>
            <a:endParaRPr sz="5000" b="1" dirty="0">
              <a:latin typeface="Rubik"/>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105" name="Google Shape;105;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3" name="Google Shape;104;p17">
            <a:extLst>
              <a:ext uri="{FF2B5EF4-FFF2-40B4-BE49-F238E27FC236}">
                <a16:creationId xmlns:a16="http://schemas.microsoft.com/office/drawing/2014/main" id="{3C207F8C-3FC1-A0EA-AA39-18C43697D52C}"/>
              </a:ext>
            </a:extLst>
          </p:cNvPr>
          <p:cNvSpPr txBox="1"/>
          <p:nvPr/>
        </p:nvSpPr>
        <p:spPr>
          <a:xfrm>
            <a:off x="340500" y="435511"/>
            <a:ext cx="8463000" cy="954077"/>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Primary Key</a:t>
            </a:r>
            <a:endParaRPr sz="5000" b="1" dirty="0">
              <a:latin typeface="Rubik"/>
              <a:ea typeface="Rubik"/>
              <a:cs typeface="Rubik"/>
              <a:sym typeface="Rubik"/>
            </a:endParaRPr>
          </a:p>
        </p:txBody>
      </p:sp>
      <p:sp>
        <p:nvSpPr>
          <p:cNvPr id="4" name="Google Shape;106;p17">
            <a:extLst>
              <a:ext uri="{FF2B5EF4-FFF2-40B4-BE49-F238E27FC236}">
                <a16:creationId xmlns:a16="http://schemas.microsoft.com/office/drawing/2014/main" id="{06B891BA-8A1A-F11E-09C7-DB730515333C}"/>
              </a:ext>
            </a:extLst>
          </p:cNvPr>
          <p:cNvSpPr txBox="1"/>
          <p:nvPr/>
        </p:nvSpPr>
        <p:spPr>
          <a:xfrm>
            <a:off x="255439" y="1174159"/>
            <a:ext cx="2158151" cy="430857"/>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dirty="0">
                <a:latin typeface="Rubik"/>
                <a:ea typeface="Rubik"/>
                <a:cs typeface="Rubik"/>
                <a:sym typeface="Rubik"/>
              </a:rPr>
              <a:t>1. </a:t>
            </a:r>
            <a:r>
              <a:rPr lang="en-US" sz="1600" dirty="0" err="1">
                <a:latin typeface="Rubik"/>
                <a:ea typeface="Rubik"/>
                <a:cs typeface="Rubik"/>
                <a:sym typeface="Rubik"/>
              </a:rPr>
              <a:t>Tabel</a:t>
            </a:r>
            <a:r>
              <a:rPr lang="en-US" sz="1600" dirty="0">
                <a:latin typeface="Rubik"/>
                <a:ea typeface="Rubik"/>
                <a:cs typeface="Rubik"/>
                <a:sym typeface="Rubik"/>
              </a:rPr>
              <a:t> Customers</a:t>
            </a:r>
            <a:endParaRPr sz="1600" dirty="0">
              <a:latin typeface="Rubik"/>
              <a:ea typeface="Rubik"/>
              <a:cs typeface="Rubik"/>
              <a:sym typeface="Rubik"/>
            </a:endParaRPr>
          </a:p>
        </p:txBody>
      </p:sp>
      <p:sp>
        <p:nvSpPr>
          <p:cNvPr id="8" name="Google Shape;106;p17">
            <a:extLst>
              <a:ext uri="{FF2B5EF4-FFF2-40B4-BE49-F238E27FC236}">
                <a16:creationId xmlns:a16="http://schemas.microsoft.com/office/drawing/2014/main" id="{DD5CC5EE-53CD-3A6A-C502-F72B7B09DC74}"/>
              </a:ext>
            </a:extLst>
          </p:cNvPr>
          <p:cNvSpPr txBox="1"/>
          <p:nvPr/>
        </p:nvSpPr>
        <p:spPr>
          <a:xfrm>
            <a:off x="2566368" y="1174159"/>
            <a:ext cx="2158151" cy="430857"/>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dirty="0">
                <a:latin typeface="Rubik"/>
                <a:ea typeface="Rubik"/>
                <a:cs typeface="Rubik"/>
                <a:sym typeface="Rubik"/>
              </a:rPr>
              <a:t>2. </a:t>
            </a:r>
            <a:r>
              <a:rPr lang="en-US" sz="1600" dirty="0" err="1">
                <a:latin typeface="Rubik"/>
                <a:ea typeface="Rubik"/>
                <a:cs typeface="Rubik"/>
                <a:sym typeface="Rubik"/>
              </a:rPr>
              <a:t>Tabel</a:t>
            </a:r>
            <a:r>
              <a:rPr lang="en-US" sz="1600" dirty="0">
                <a:latin typeface="Rubik"/>
                <a:ea typeface="Rubik"/>
                <a:cs typeface="Rubik"/>
                <a:sym typeface="Rubik"/>
              </a:rPr>
              <a:t> Products</a:t>
            </a:r>
            <a:endParaRPr sz="1600" dirty="0">
              <a:latin typeface="Rubik"/>
              <a:ea typeface="Rubik"/>
              <a:cs typeface="Rubik"/>
              <a:sym typeface="Rubik"/>
            </a:endParaRPr>
          </a:p>
        </p:txBody>
      </p:sp>
      <p:sp>
        <p:nvSpPr>
          <p:cNvPr id="9" name="Google Shape;106;p17">
            <a:extLst>
              <a:ext uri="{FF2B5EF4-FFF2-40B4-BE49-F238E27FC236}">
                <a16:creationId xmlns:a16="http://schemas.microsoft.com/office/drawing/2014/main" id="{B4C50B4C-D5FA-F5D8-818B-97CD47701B22}"/>
              </a:ext>
            </a:extLst>
          </p:cNvPr>
          <p:cNvSpPr txBox="1"/>
          <p:nvPr/>
        </p:nvSpPr>
        <p:spPr>
          <a:xfrm>
            <a:off x="4683350" y="1174158"/>
            <a:ext cx="1804878" cy="677078"/>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dirty="0">
                <a:latin typeface="Rubik"/>
                <a:ea typeface="Rubik"/>
                <a:cs typeface="Rubik"/>
                <a:sym typeface="Rubik"/>
              </a:rPr>
              <a:t>3. </a:t>
            </a:r>
            <a:r>
              <a:rPr lang="en-US" sz="1600" dirty="0" err="1">
                <a:latin typeface="Rubik"/>
                <a:ea typeface="Rubik"/>
                <a:cs typeface="Rubik"/>
                <a:sym typeface="Rubik"/>
              </a:rPr>
              <a:t>Tabel</a:t>
            </a:r>
            <a:r>
              <a:rPr lang="en-US" sz="1600" dirty="0">
                <a:latin typeface="Rubik"/>
                <a:ea typeface="Rubik"/>
                <a:cs typeface="Rubik"/>
                <a:sym typeface="Rubik"/>
              </a:rPr>
              <a:t> Product Category</a:t>
            </a:r>
            <a:endParaRPr sz="1600" dirty="0">
              <a:latin typeface="Rubik"/>
              <a:ea typeface="Rubik"/>
              <a:cs typeface="Rubik"/>
              <a:sym typeface="Rubik"/>
            </a:endParaRPr>
          </a:p>
        </p:txBody>
      </p:sp>
      <p:sp>
        <p:nvSpPr>
          <p:cNvPr id="10" name="Google Shape;106;p17">
            <a:extLst>
              <a:ext uri="{FF2B5EF4-FFF2-40B4-BE49-F238E27FC236}">
                <a16:creationId xmlns:a16="http://schemas.microsoft.com/office/drawing/2014/main" id="{A8F5972C-1890-4767-BED9-E176DA826636}"/>
              </a:ext>
            </a:extLst>
          </p:cNvPr>
          <p:cNvSpPr txBox="1"/>
          <p:nvPr/>
        </p:nvSpPr>
        <p:spPr>
          <a:xfrm>
            <a:off x="6909218" y="1189554"/>
            <a:ext cx="2158151" cy="430857"/>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dirty="0">
                <a:latin typeface="Rubik"/>
                <a:ea typeface="Rubik"/>
                <a:cs typeface="Rubik"/>
                <a:sym typeface="Rubik"/>
              </a:rPr>
              <a:t>4. </a:t>
            </a:r>
            <a:r>
              <a:rPr lang="en-US" sz="1600" dirty="0" err="1">
                <a:latin typeface="Rubik"/>
                <a:ea typeface="Rubik"/>
                <a:cs typeface="Rubik"/>
                <a:sym typeface="Rubik"/>
              </a:rPr>
              <a:t>Tabel</a:t>
            </a:r>
            <a:r>
              <a:rPr lang="en-US" sz="1600" dirty="0">
                <a:latin typeface="Rubik"/>
                <a:ea typeface="Rubik"/>
                <a:cs typeface="Rubik"/>
                <a:sym typeface="Rubik"/>
              </a:rPr>
              <a:t> Orders</a:t>
            </a:r>
            <a:endParaRPr sz="1600" dirty="0">
              <a:latin typeface="Rubik"/>
              <a:ea typeface="Rubik"/>
              <a:cs typeface="Rubik"/>
              <a:sym typeface="Rubik"/>
            </a:endParaRPr>
          </a:p>
        </p:txBody>
      </p:sp>
      <p:sp>
        <p:nvSpPr>
          <p:cNvPr id="13" name="Google Shape;106;p17">
            <a:extLst>
              <a:ext uri="{FF2B5EF4-FFF2-40B4-BE49-F238E27FC236}">
                <a16:creationId xmlns:a16="http://schemas.microsoft.com/office/drawing/2014/main" id="{27E90A53-0DE2-7ADD-D227-9292006BD394}"/>
              </a:ext>
            </a:extLst>
          </p:cNvPr>
          <p:cNvSpPr txBox="1"/>
          <p:nvPr/>
        </p:nvSpPr>
        <p:spPr>
          <a:xfrm>
            <a:off x="255439" y="4292506"/>
            <a:ext cx="2158151" cy="830966"/>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dirty="0">
                <a:latin typeface="Rubik"/>
                <a:ea typeface="Rubik"/>
                <a:cs typeface="Rubik"/>
                <a:sym typeface="Rubik"/>
              </a:rPr>
              <a:t>Untuk primary key di tabel Customers adalah CustomerID.</a:t>
            </a:r>
            <a:endParaRPr dirty="0">
              <a:latin typeface="Rubik"/>
              <a:ea typeface="Rubik"/>
              <a:cs typeface="Rubik"/>
              <a:sym typeface="Rubik"/>
            </a:endParaRPr>
          </a:p>
        </p:txBody>
      </p:sp>
      <p:pic>
        <p:nvPicPr>
          <p:cNvPr id="15" name="Picture 14">
            <a:extLst>
              <a:ext uri="{FF2B5EF4-FFF2-40B4-BE49-F238E27FC236}">
                <a16:creationId xmlns:a16="http://schemas.microsoft.com/office/drawing/2014/main" id="{5FC0C8D0-4109-9F23-F010-1BBBB24D2397}"/>
              </a:ext>
            </a:extLst>
          </p:cNvPr>
          <p:cNvPicPr>
            <a:picLocks noChangeAspect="1"/>
          </p:cNvPicPr>
          <p:nvPr/>
        </p:nvPicPr>
        <p:blipFill>
          <a:blip r:embed="rId5"/>
          <a:stretch>
            <a:fillRect/>
          </a:stretch>
        </p:blipFill>
        <p:spPr>
          <a:xfrm>
            <a:off x="477264" y="1511368"/>
            <a:ext cx="1714500" cy="2895600"/>
          </a:xfrm>
          <a:prstGeom prst="rect">
            <a:avLst/>
          </a:prstGeom>
        </p:spPr>
      </p:pic>
      <p:pic>
        <p:nvPicPr>
          <p:cNvPr id="17" name="Picture 16">
            <a:extLst>
              <a:ext uri="{FF2B5EF4-FFF2-40B4-BE49-F238E27FC236}">
                <a16:creationId xmlns:a16="http://schemas.microsoft.com/office/drawing/2014/main" id="{175CA404-BC49-8049-08C9-CF38B5C01BA3}"/>
              </a:ext>
            </a:extLst>
          </p:cNvPr>
          <p:cNvPicPr>
            <a:picLocks noChangeAspect="1"/>
          </p:cNvPicPr>
          <p:nvPr/>
        </p:nvPicPr>
        <p:blipFill>
          <a:blip r:embed="rId6"/>
          <a:stretch>
            <a:fillRect/>
          </a:stretch>
        </p:blipFill>
        <p:spPr>
          <a:xfrm>
            <a:off x="2864051" y="1851236"/>
            <a:ext cx="1438275" cy="1571625"/>
          </a:xfrm>
          <a:prstGeom prst="rect">
            <a:avLst/>
          </a:prstGeom>
        </p:spPr>
      </p:pic>
      <p:pic>
        <p:nvPicPr>
          <p:cNvPr id="19" name="Picture 18">
            <a:extLst>
              <a:ext uri="{FF2B5EF4-FFF2-40B4-BE49-F238E27FC236}">
                <a16:creationId xmlns:a16="http://schemas.microsoft.com/office/drawing/2014/main" id="{EB49A21D-AA4C-00D1-650D-2F8E20FE6634}"/>
              </a:ext>
            </a:extLst>
          </p:cNvPr>
          <p:cNvPicPr>
            <a:picLocks noChangeAspect="1"/>
          </p:cNvPicPr>
          <p:nvPr/>
        </p:nvPicPr>
        <p:blipFill>
          <a:blip r:embed="rId7"/>
          <a:stretch>
            <a:fillRect/>
          </a:stretch>
        </p:blipFill>
        <p:spPr>
          <a:xfrm>
            <a:off x="4665748" y="1882480"/>
            <a:ext cx="1933575" cy="1276350"/>
          </a:xfrm>
          <a:prstGeom prst="rect">
            <a:avLst/>
          </a:prstGeom>
        </p:spPr>
      </p:pic>
      <p:pic>
        <p:nvPicPr>
          <p:cNvPr id="21" name="Picture 20">
            <a:extLst>
              <a:ext uri="{FF2B5EF4-FFF2-40B4-BE49-F238E27FC236}">
                <a16:creationId xmlns:a16="http://schemas.microsoft.com/office/drawing/2014/main" id="{30A09AFD-20B9-958F-1DFE-23F8A2C95C62}"/>
              </a:ext>
            </a:extLst>
          </p:cNvPr>
          <p:cNvPicPr>
            <a:picLocks noChangeAspect="1"/>
          </p:cNvPicPr>
          <p:nvPr/>
        </p:nvPicPr>
        <p:blipFill>
          <a:blip r:embed="rId8"/>
          <a:stretch>
            <a:fillRect/>
          </a:stretch>
        </p:blipFill>
        <p:spPr>
          <a:xfrm>
            <a:off x="7111150" y="1825099"/>
            <a:ext cx="1476375" cy="1905000"/>
          </a:xfrm>
          <a:prstGeom prst="rect">
            <a:avLst/>
          </a:prstGeom>
        </p:spPr>
      </p:pic>
      <p:sp>
        <p:nvSpPr>
          <p:cNvPr id="22" name="Google Shape;106;p17">
            <a:extLst>
              <a:ext uri="{FF2B5EF4-FFF2-40B4-BE49-F238E27FC236}">
                <a16:creationId xmlns:a16="http://schemas.microsoft.com/office/drawing/2014/main" id="{35339B08-0147-7505-A27A-1F1AA45BC0ED}"/>
              </a:ext>
            </a:extLst>
          </p:cNvPr>
          <p:cNvSpPr txBox="1"/>
          <p:nvPr/>
        </p:nvSpPr>
        <p:spPr>
          <a:xfrm>
            <a:off x="2566368" y="3424099"/>
            <a:ext cx="2158151" cy="1261854"/>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dirty="0">
                <a:latin typeface="Rubik"/>
                <a:ea typeface="Rubik"/>
                <a:cs typeface="Rubik"/>
                <a:sym typeface="Rubik"/>
              </a:rPr>
              <a:t>Untuk primary key di tabel Products adalah ProdNumber. Untuk foreign key nya adalah Category.</a:t>
            </a:r>
            <a:endParaRPr dirty="0">
              <a:latin typeface="Rubik"/>
              <a:ea typeface="Rubik"/>
              <a:cs typeface="Rubik"/>
              <a:sym typeface="Rubik"/>
            </a:endParaRPr>
          </a:p>
        </p:txBody>
      </p:sp>
      <p:sp>
        <p:nvSpPr>
          <p:cNvPr id="23" name="Google Shape;106;p17">
            <a:extLst>
              <a:ext uri="{FF2B5EF4-FFF2-40B4-BE49-F238E27FC236}">
                <a16:creationId xmlns:a16="http://schemas.microsoft.com/office/drawing/2014/main" id="{E972773D-E1C6-64EE-84DA-9A64B4FF6F57}"/>
              </a:ext>
            </a:extLst>
          </p:cNvPr>
          <p:cNvSpPr txBox="1"/>
          <p:nvPr/>
        </p:nvSpPr>
        <p:spPr>
          <a:xfrm>
            <a:off x="4710026" y="3099172"/>
            <a:ext cx="2158151" cy="830966"/>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dirty="0">
                <a:latin typeface="Rubik"/>
                <a:ea typeface="Rubik"/>
                <a:cs typeface="Rubik"/>
                <a:sym typeface="Rubik"/>
              </a:rPr>
              <a:t>Untuk primary key di tabel Product Category adalah CategoryID. </a:t>
            </a:r>
            <a:endParaRPr dirty="0">
              <a:latin typeface="Rubik"/>
              <a:ea typeface="Rubik"/>
              <a:cs typeface="Rubik"/>
              <a:sym typeface="Rubik"/>
            </a:endParaRPr>
          </a:p>
        </p:txBody>
      </p:sp>
      <p:sp>
        <p:nvSpPr>
          <p:cNvPr id="24" name="Google Shape;106;p17">
            <a:extLst>
              <a:ext uri="{FF2B5EF4-FFF2-40B4-BE49-F238E27FC236}">
                <a16:creationId xmlns:a16="http://schemas.microsoft.com/office/drawing/2014/main" id="{B4277FAA-5081-8C82-0848-90473D37A1FD}"/>
              </a:ext>
            </a:extLst>
          </p:cNvPr>
          <p:cNvSpPr txBox="1"/>
          <p:nvPr/>
        </p:nvSpPr>
        <p:spPr>
          <a:xfrm>
            <a:off x="6927013" y="3639543"/>
            <a:ext cx="2158151" cy="1477297"/>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dirty="0">
                <a:latin typeface="Rubik"/>
                <a:ea typeface="Rubik"/>
                <a:cs typeface="Rubik"/>
                <a:sym typeface="Rubik"/>
              </a:rPr>
              <a:t>Untuk primary key di tabel Orders adalah OrderID. Untuk foreign key nya adalah CustomerID dan ProdNumber.</a:t>
            </a:r>
            <a:endParaRPr dirty="0">
              <a:latin typeface="Rubik"/>
              <a:ea typeface="Rubik"/>
              <a:cs typeface="Rubik"/>
              <a:sym typeface="Rubik"/>
            </a:endParaRPr>
          </a:p>
        </p:txBody>
      </p:sp>
    </p:spTree>
    <p:extLst>
      <p:ext uri="{BB962C8B-B14F-4D97-AF65-F5344CB8AC3E}">
        <p14:creationId xmlns:p14="http://schemas.microsoft.com/office/powerpoint/2010/main" val="2282416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105" name="Google Shape;105;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3" name="Google Shape;104;p17">
            <a:extLst>
              <a:ext uri="{FF2B5EF4-FFF2-40B4-BE49-F238E27FC236}">
                <a16:creationId xmlns:a16="http://schemas.microsoft.com/office/drawing/2014/main" id="{3C207F8C-3FC1-A0EA-AA39-18C43697D52C}"/>
              </a:ext>
            </a:extLst>
          </p:cNvPr>
          <p:cNvSpPr txBox="1"/>
          <p:nvPr/>
        </p:nvSpPr>
        <p:spPr>
          <a:xfrm>
            <a:off x="340500" y="435511"/>
            <a:ext cx="8463000" cy="954077"/>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Relationship</a:t>
            </a:r>
            <a:endParaRPr sz="5000" b="1" dirty="0">
              <a:latin typeface="Rubik"/>
              <a:ea typeface="Rubik"/>
              <a:cs typeface="Rubik"/>
              <a:sym typeface="Rubik"/>
            </a:endParaRPr>
          </a:p>
        </p:txBody>
      </p:sp>
      <p:sp>
        <p:nvSpPr>
          <p:cNvPr id="4" name="Google Shape;106;p17">
            <a:extLst>
              <a:ext uri="{FF2B5EF4-FFF2-40B4-BE49-F238E27FC236}">
                <a16:creationId xmlns:a16="http://schemas.microsoft.com/office/drawing/2014/main" id="{06B891BA-8A1A-F11E-09C7-DB730515333C}"/>
              </a:ext>
            </a:extLst>
          </p:cNvPr>
          <p:cNvSpPr txBox="1"/>
          <p:nvPr/>
        </p:nvSpPr>
        <p:spPr>
          <a:xfrm>
            <a:off x="431215" y="1362818"/>
            <a:ext cx="8281567" cy="430857"/>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600" dirty="0">
                <a:latin typeface="Rubik"/>
                <a:ea typeface="Rubik"/>
                <a:cs typeface="Rubik"/>
                <a:sym typeface="Rubik"/>
              </a:rPr>
              <a:t>Relationship </a:t>
            </a:r>
            <a:r>
              <a:rPr lang="en-US" sz="1600" dirty="0" err="1">
                <a:latin typeface="Rubik"/>
                <a:ea typeface="Rubik"/>
                <a:cs typeface="Rubik"/>
                <a:sym typeface="Rubik"/>
              </a:rPr>
              <a:t>dari</a:t>
            </a:r>
            <a:r>
              <a:rPr lang="en-US" sz="1600" dirty="0">
                <a:latin typeface="Rubik"/>
                <a:ea typeface="Rubik"/>
                <a:cs typeface="Rubik"/>
                <a:sym typeface="Rubik"/>
              </a:rPr>
              <a:t> </a:t>
            </a:r>
            <a:r>
              <a:rPr lang="en-US" sz="1600" dirty="0" err="1">
                <a:latin typeface="Rubik"/>
                <a:ea typeface="Rubik"/>
                <a:cs typeface="Rubik"/>
                <a:sym typeface="Rubik"/>
              </a:rPr>
              <a:t>keempat</a:t>
            </a:r>
            <a:r>
              <a:rPr lang="en-US" sz="1600" dirty="0">
                <a:latin typeface="Rubik"/>
                <a:ea typeface="Rubik"/>
                <a:cs typeface="Rubik"/>
                <a:sym typeface="Rubik"/>
              </a:rPr>
              <a:t> table </a:t>
            </a:r>
            <a:r>
              <a:rPr lang="en-US" sz="1600" dirty="0" err="1">
                <a:latin typeface="Rubik"/>
                <a:ea typeface="Rubik"/>
                <a:cs typeface="Rubik"/>
                <a:sym typeface="Rubik"/>
              </a:rPr>
              <a:t>tersebut</a:t>
            </a:r>
            <a:r>
              <a:rPr lang="en-US" sz="1600" dirty="0">
                <a:latin typeface="Rubik"/>
                <a:ea typeface="Rubik"/>
                <a:cs typeface="Rubik"/>
                <a:sym typeface="Rubik"/>
              </a:rPr>
              <a:t> </a:t>
            </a:r>
            <a:r>
              <a:rPr lang="en-US" sz="1600" dirty="0" err="1">
                <a:latin typeface="Rubik"/>
                <a:ea typeface="Rubik"/>
                <a:cs typeface="Rubik"/>
                <a:sym typeface="Rubik"/>
              </a:rPr>
              <a:t>adalah</a:t>
            </a:r>
            <a:r>
              <a:rPr lang="en-US" sz="1600" dirty="0">
                <a:latin typeface="Rubik"/>
                <a:ea typeface="Rubik"/>
                <a:cs typeface="Rubik"/>
                <a:sym typeface="Rubik"/>
              </a:rPr>
              <a:t> </a:t>
            </a:r>
            <a:r>
              <a:rPr lang="en-US" sz="1600" dirty="0" err="1">
                <a:latin typeface="Rubik"/>
                <a:ea typeface="Rubik"/>
                <a:cs typeface="Rubik"/>
                <a:sym typeface="Rubik"/>
              </a:rPr>
              <a:t>sebagai</a:t>
            </a:r>
            <a:r>
              <a:rPr lang="en-US" sz="1600" dirty="0">
                <a:latin typeface="Rubik"/>
                <a:ea typeface="Rubik"/>
                <a:cs typeface="Rubik"/>
                <a:sym typeface="Rubik"/>
              </a:rPr>
              <a:t> </a:t>
            </a:r>
            <a:r>
              <a:rPr lang="en-US" sz="1600" dirty="0" err="1">
                <a:latin typeface="Rubik"/>
                <a:ea typeface="Rubik"/>
                <a:cs typeface="Rubik"/>
                <a:sym typeface="Rubik"/>
              </a:rPr>
              <a:t>berikut</a:t>
            </a:r>
            <a:r>
              <a:rPr lang="en-US" sz="1600" dirty="0">
                <a:latin typeface="Rubik"/>
                <a:ea typeface="Rubik"/>
                <a:cs typeface="Rubik"/>
                <a:sym typeface="Rubik"/>
              </a:rPr>
              <a:t>.</a:t>
            </a:r>
            <a:endParaRPr sz="1600" dirty="0">
              <a:latin typeface="Rubik"/>
              <a:ea typeface="Rubik"/>
              <a:cs typeface="Rubik"/>
              <a:sym typeface="Rubik"/>
            </a:endParaRPr>
          </a:p>
        </p:txBody>
      </p:sp>
      <p:pic>
        <p:nvPicPr>
          <p:cNvPr id="5" name="Picture 4">
            <a:extLst>
              <a:ext uri="{FF2B5EF4-FFF2-40B4-BE49-F238E27FC236}">
                <a16:creationId xmlns:a16="http://schemas.microsoft.com/office/drawing/2014/main" id="{44211969-E25B-711B-053A-A1605559284E}"/>
              </a:ext>
            </a:extLst>
          </p:cNvPr>
          <p:cNvPicPr>
            <a:picLocks noChangeAspect="1"/>
          </p:cNvPicPr>
          <p:nvPr/>
        </p:nvPicPr>
        <p:blipFill>
          <a:blip r:embed="rId5"/>
          <a:stretch>
            <a:fillRect/>
          </a:stretch>
        </p:blipFill>
        <p:spPr>
          <a:xfrm>
            <a:off x="340500" y="1978355"/>
            <a:ext cx="8544091" cy="677079"/>
          </a:xfrm>
          <a:prstGeom prst="rect">
            <a:avLst/>
          </a:prstGeom>
        </p:spPr>
      </p:pic>
      <p:sp>
        <p:nvSpPr>
          <p:cNvPr id="6" name="Google Shape;106;p17">
            <a:extLst>
              <a:ext uri="{FF2B5EF4-FFF2-40B4-BE49-F238E27FC236}">
                <a16:creationId xmlns:a16="http://schemas.microsoft.com/office/drawing/2014/main" id="{049813FF-CCF4-510C-2592-9E513A0F6976}"/>
              </a:ext>
            </a:extLst>
          </p:cNvPr>
          <p:cNvSpPr txBox="1"/>
          <p:nvPr/>
        </p:nvSpPr>
        <p:spPr>
          <a:xfrm>
            <a:off x="431214" y="2624685"/>
            <a:ext cx="8281567" cy="1169521"/>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600" dirty="0">
                <a:latin typeface="Rubik"/>
                <a:ea typeface="Rubik"/>
                <a:cs typeface="Rubik"/>
                <a:sym typeface="Rubik"/>
              </a:rPr>
              <a:t>Dari </a:t>
            </a:r>
            <a:r>
              <a:rPr lang="en-US" sz="1600" dirty="0" err="1">
                <a:latin typeface="Rubik"/>
                <a:ea typeface="Rubik"/>
                <a:cs typeface="Rubik"/>
                <a:sym typeface="Rubik"/>
              </a:rPr>
              <a:t>gambar</a:t>
            </a:r>
            <a:r>
              <a:rPr lang="en-US" sz="1600" dirty="0">
                <a:latin typeface="Rubik"/>
                <a:ea typeface="Rubik"/>
                <a:cs typeface="Rubik"/>
                <a:sym typeface="Rubik"/>
              </a:rPr>
              <a:t> </a:t>
            </a:r>
            <a:r>
              <a:rPr lang="en-US" sz="1600" dirty="0" err="1">
                <a:latin typeface="Rubik"/>
                <a:ea typeface="Rubik"/>
                <a:cs typeface="Rubik"/>
                <a:sym typeface="Rubik"/>
              </a:rPr>
              <a:t>diatas</a:t>
            </a:r>
            <a:r>
              <a:rPr lang="en-US" sz="1600" dirty="0">
                <a:latin typeface="Rubik"/>
                <a:ea typeface="Rubik"/>
                <a:cs typeface="Rubik"/>
                <a:sym typeface="Rubik"/>
              </a:rPr>
              <a:t>, </a:t>
            </a:r>
            <a:r>
              <a:rPr lang="en-US" sz="1600" dirty="0" err="1">
                <a:latin typeface="Rubik"/>
                <a:ea typeface="Rubik"/>
                <a:cs typeface="Rubik"/>
                <a:sym typeface="Rubik"/>
              </a:rPr>
              <a:t>didapatkan</a:t>
            </a:r>
            <a:r>
              <a:rPr lang="en-US" sz="1600" dirty="0">
                <a:latin typeface="Rubik"/>
                <a:ea typeface="Rubik"/>
                <a:cs typeface="Rubik"/>
                <a:sym typeface="Rubik"/>
              </a:rPr>
              <a:t> </a:t>
            </a:r>
            <a:r>
              <a:rPr lang="en-US" sz="1600" dirty="0" err="1">
                <a:latin typeface="Rubik"/>
                <a:ea typeface="Rubik"/>
                <a:cs typeface="Rubik"/>
                <a:sym typeface="Rubik"/>
              </a:rPr>
              <a:t>bahwa</a:t>
            </a:r>
            <a:r>
              <a:rPr lang="en-US" sz="1600" dirty="0">
                <a:latin typeface="Rubik"/>
                <a:ea typeface="Rubik"/>
                <a:cs typeface="Rubik"/>
                <a:sym typeface="Rubik"/>
              </a:rPr>
              <a:t> </a:t>
            </a:r>
            <a:r>
              <a:rPr lang="en-US" sz="1600" dirty="0" err="1">
                <a:latin typeface="Rubik"/>
                <a:ea typeface="Rubik"/>
                <a:cs typeface="Rubik"/>
                <a:sym typeface="Rubik"/>
              </a:rPr>
              <a:t>tabel</a:t>
            </a:r>
            <a:r>
              <a:rPr lang="en-US" sz="1600" dirty="0">
                <a:latin typeface="Rubik"/>
                <a:ea typeface="Rubik"/>
                <a:cs typeface="Rubik"/>
                <a:sym typeface="Rubik"/>
              </a:rPr>
              <a:t> Customers </a:t>
            </a:r>
            <a:r>
              <a:rPr lang="en-US" sz="1600" dirty="0" err="1">
                <a:latin typeface="Rubik"/>
                <a:ea typeface="Rubik"/>
                <a:cs typeface="Rubik"/>
                <a:sym typeface="Rubik"/>
              </a:rPr>
              <a:t>memiliki</a:t>
            </a:r>
            <a:r>
              <a:rPr lang="en-US" sz="1600" dirty="0">
                <a:latin typeface="Rubik"/>
                <a:ea typeface="Rubik"/>
                <a:cs typeface="Rubik"/>
                <a:sym typeface="Rubik"/>
              </a:rPr>
              <a:t> relationship </a:t>
            </a:r>
            <a:r>
              <a:rPr lang="en-US" sz="1600" dirty="0" err="1">
                <a:latin typeface="Rubik"/>
                <a:ea typeface="Rubik"/>
                <a:cs typeface="Rubik"/>
                <a:sym typeface="Rubik"/>
              </a:rPr>
              <a:t>dengan</a:t>
            </a:r>
            <a:r>
              <a:rPr lang="en-US" sz="1600" dirty="0">
                <a:latin typeface="Rubik"/>
                <a:ea typeface="Rubik"/>
                <a:cs typeface="Rubik"/>
                <a:sym typeface="Rubik"/>
              </a:rPr>
              <a:t> </a:t>
            </a:r>
            <a:r>
              <a:rPr lang="en-US" sz="1600" dirty="0" err="1">
                <a:latin typeface="Rubik"/>
                <a:ea typeface="Rubik"/>
                <a:cs typeface="Rubik"/>
                <a:sym typeface="Rubik"/>
              </a:rPr>
              <a:t>tabel</a:t>
            </a:r>
            <a:r>
              <a:rPr lang="en-US" sz="1600" dirty="0">
                <a:latin typeface="Rubik"/>
                <a:ea typeface="Rubik"/>
                <a:cs typeface="Rubik"/>
                <a:sym typeface="Rubik"/>
              </a:rPr>
              <a:t> Orders </a:t>
            </a:r>
            <a:r>
              <a:rPr lang="en-US" sz="1600" dirty="0" err="1">
                <a:latin typeface="Rubik"/>
                <a:ea typeface="Rubik"/>
                <a:cs typeface="Rubik"/>
                <a:sym typeface="Rubik"/>
              </a:rPr>
              <a:t>dengan</a:t>
            </a:r>
            <a:r>
              <a:rPr lang="en-US" sz="1600" dirty="0">
                <a:latin typeface="Rubik"/>
                <a:ea typeface="Rubik"/>
                <a:cs typeface="Rubik"/>
                <a:sym typeface="Rubik"/>
              </a:rPr>
              <a:t> </a:t>
            </a:r>
            <a:r>
              <a:rPr lang="en-US" sz="1600" dirty="0" err="1">
                <a:latin typeface="Rubik"/>
                <a:ea typeface="Rubik"/>
                <a:cs typeface="Rubik"/>
                <a:sym typeface="Rubik"/>
              </a:rPr>
              <a:t>penghubung</a:t>
            </a:r>
            <a:r>
              <a:rPr lang="en-US" sz="1600" dirty="0">
                <a:latin typeface="Rubik"/>
                <a:ea typeface="Rubik"/>
                <a:cs typeface="Rubik"/>
                <a:sym typeface="Rubik"/>
              </a:rPr>
              <a:t> </a:t>
            </a:r>
            <a:r>
              <a:rPr lang="en-US" sz="1600" dirty="0" err="1">
                <a:latin typeface="Rubik"/>
                <a:ea typeface="Rubik"/>
                <a:cs typeface="Rubik"/>
                <a:sym typeface="Rubik"/>
              </a:rPr>
              <a:t>CustomerID</a:t>
            </a:r>
            <a:r>
              <a:rPr lang="en-US" sz="1600" dirty="0">
                <a:latin typeface="Rubik"/>
                <a:ea typeface="Rubik"/>
                <a:cs typeface="Rubik"/>
                <a:sym typeface="Rubik"/>
              </a:rPr>
              <a:t>. </a:t>
            </a:r>
            <a:r>
              <a:rPr lang="en-US" sz="1600" dirty="0" err="1">
                <a:latin typeface="Rubik"/>
                <a:ea typeface="Rubik"/>
                <a:cs typeface="Rubik"/>
                <a:sym typeface="Rubik"/>
              </a:rPr>
              <a:t>Tabel</a:t>
            </a:r>
            <a:r>
              <a:rPr lang="en-US" sz="1600" dirty="0">
                <a:latin typeface="Rubik"/>
                <a:ea typeface="Rubik"/>
                <a:cs typeface="Rubik"/>
                <a:sym typeface="Rubik"/>
              </a:rPr>
              <a:t> Orders </a:t>
            </a:r>
            <a:r>
              <a:rPr lang="en-US" sz="1600" dirty="0" err="1">
                <a:latin typeface="Rubik"/>
                <a:ea typeface="Rubik"/>
                <a:cs typeface="Rubik"/>
                <a:sym typeface="Rubik"/>
              </a:rPr>
              <a:t>memiliki</a:t>
            </a:r>
            <a:r>
              <a:rPr lang="en-US" sz="1600" dirty="0">
                <a:latin typeface="Rubik"/>
                <a:ea typeface="Rubik"/>
                <a:cs typeface="Rubik"/>
                <a:sym typeface="Rubik"/>
              </a:rPr>
              <a:t> relationship </a:t>
            </a:r>
            <a:r>
              <a:rPr lang="en-US" sz="1600" dirty="0" err="1">
                <a:latin typeface="Rubik"/>
                <a:ea typeface="Rubik"/>
                <a:cs typeface="Rubik"/>
                <a:sym typeface="Rubik"/>
              </a:rPr>
              <a:t>dengan</a:t>
            </a:r>
            <a:r>
              <a:rPr lang="en-US" sz="1600" dirty="0">
                <a:latin typeface="Rubik"/>
                <a:ea typeface="Rubik"/>
                <a:cs typeface="Rubik"/>
                <a:sym typeface="Rubik"/>
              </a:rPr>
              <a:t> </a:t>
            </a:r>
            <a:r>
              <a:rPr lang="en-US" sz="1600" dirty="0" err="1">
                <a:latin typeface="Rubik"/>
                <a:ea typeface="Rubik"/>
                <a:cs typeface="Rubik"/>
                <a:sym typeface="Rubik"/>
              </a:rPr>
              <a:t>tabel</a:t>
            </a:r>
            <a:r>
              <a:rPr lang="en-US" sz="1600" dirty="0">
                <a:latin typeface="Rubik"/>
                <a:ea typeface="Rubik"/>
                <a:cs typeface="Rubik"/>
                <a:sym typeface="Rubik"/>
              </a:rPr>
              <a:t> Products </a:t>
            </a:r>
            <a:r>
              <a:rPr lang="en-US" sz="1600" dirty="0" err="1">
                <a:latin typeface="Rubik"/>
                <a:ea typeface="Rubik"/>
                <a:cs typeface="Rubik"/>
                <a:sym typeface="Rubik"/>
              </a:rPr>
              <a:t>dengan</a:t>
            </a:r>
            <a:r>
              <a:rPr lang="en-US" sz="1600" dirty="0">
                <a:latin typeface="Rubik"/>
                <a:ea typeface="Rubik"/>
                <a:cs typeface="Rubik"/>
                <a:sym typeface="Rubik"/>
              </a:rPr>
              <a:t> </a:t>
            </a:r>
            <a:r>
              <a:rPr lang="en-US" sz="1600" dirty="0" err="1">
                <a:latin typeface="Rubik"/>
                <a:ea typeface="Rubik"/>
                <a:cs typeface="Rubik"/>
                <a:sym typeface="Rubik"/>
              </a:rPr>
              <a:t>penghubung</a:t>
            </a:r>
            <a:r>
              <a:rPr lang="en-US" sz="1600" dirty="0">
                <a:latin typeface="Rubik"/>
                <a:ea typeface="Rubik"/>
                <a:cs typeface="Rubik"/>
                <a:sym typeface="Rubik"/>
              </a:rPr>
              <a:t> </a:t>
            </a:r>
            <a:r>
              <a:rPr lang="en-US" sz="1600" dirty="0" err="1">
                <a:latin typeface="Rubik"/>
                <a:ea typeface="Rubik"/>
                <a:cs typeface="Rubik"/>
                <a:sym typeface="Rubik"/>
              </a:rPr>
              <a:t>ProdNumber</a:t>
            </a:r>
            <a:r>
              <a:rPr lang="en-US" sz="1600" dirty="0">
                <a:latin typeface="Rubik"/>
                <a:ea typeface="Rubik"/>
                <a:cs typeface="Rubik"/>
                <a:sym typeface="Rubik"/>
              </a:rPr>
              <a:t>. </a:t>
            </a:r>
            <a:r>
              <a:rPr lang="en-US" sz="1600" dirty="0" err="1">
                <a:latin typeface="Rubik"/>
                <a:ea typeface="Rubik"/>
                <a:cs typeface="Rubik"/>
                <a:sym typeface="Rubik"/>
              </a:rPr>
              <a:t>Tabel</a:t>
            </a:r>
            <a:r>
              <a:rPr lang="en-US" sz="1600" dirty="0">
                <a:latin typeface="Rubik"/>
                <a:ea typeface="Rubik"/>
                <a:cs typeface="Rubik"/>
                <a:sym typeface="Rubik"/>
              </a:rPr>
              <a:t> Products </a:t>
            </a:r>
            <a:r>
              <a:rPr lang="en-US" sz="1600" dirty="0" err="1">
                <a:latin typeface="Rubik"/>
                <a:ea typeface="Rubik"/>
                <a:cs typeface="Rubik"/>
                <a:sym typeface="Rubik"/>
              </a:rPr>
              <a:t>memiliki</a:t>
            </a:r>
            <a:r>
              <a:rPr lang="en-US" sz="1600" dirty="0">
                <a:latin typeface="Rubik"/>
                <a:ea typeface="Rubik"/>
                <a:cs typeface="Rubik"/>
                <a:sym typeface="Rubik"/>
              </a:rPr>
              <a:t> relationship </a:t>
            </a:r>
            <a:r>
              <a:rPr lang="en-US" sz="1600" dirty="0" err="1">
                <a:latin typeface="Rubik"/>
                <a:ea typeface="Rubik"/>
                <a:cs typeface="Rubik"/>
                <a:sym typeface="Rubik"/>
              </a:rPr>
              <a:t>dengan</a:t>
            </a:r>
            <a:r>
              <a:rPr lang="en-US" sz="1600" dirty="0">
                <a:latin typeface="Rubik"/>
                <a:ea typeface="Rubik"/>
                <a:cs typeface="Rubik"/>
                <a:sym typeface="Rubik"/>
              </a:rPr>
              <a:t> </a:t>
            </a:r>
            <a:r>
              <a:rPr lang="en-US" sz="1600" dirty="0" err="1">
                <a:latin typeface="Rubik"/>
                <a:ea typeface="Rubik"/>
                <a:cs typeface="Rubik"/>
                <a:sym typeface="Rubik"/>
              </a:rPr>
              <a:t>tabel</a:t>
            </a:r>
            <a:r>
              <a:rPr lang="en-US" sz="1600" dirty="0">
                <a:latin typeface="Rubik"/>
                <a:ea typeface="Rubik"/>
                <a:cs typeface="Rubik"/>
                <a:sym typeface="Rubik"/>
              </a:rPr>
              <a:t> Product Category </a:t>
            </a:r>
            <a:r>
              <a:rPr lang="en-US" sz="1600" dirty="0" err="1">
                <a:latin typeface="Rubik"/>
                <a:ea typeface="Rubik"/>
                <a:cs typeface="Rubik"/>
                <a:sym typeface="Rubik"/>
              </a:rPr>
              <a:t>dengan</a:t>
            </a:r>
            <a:r>
              <a:rPr lang="en-US" sz="1600" dirty="0">
                <a:latin typeface="Rubik"/>
                <a:ea typeface="Rubik"/>
                <a:cs typeface="Rubik"/>
                <a:sym typeface="Rubik"/>
              </a:rPr>
              <a:t> </a:t>
            </a:r>
            <a:r>
              <a:rPr lang="en-US" sz="1600" dirty="0" err="1">
                <a:latin typeface="Rubik"/>
                <a:ea typeface="Rubik"/>
                <a:cs typeface="Rubik"/>
                <a:sym typeface="Rubik"/>
              </a:rPr>
              <a:t>penghubung</a:t>
            </a:r>
            <a:r>
              <a:rPr lang="en-US" sz="1600" dirty="0">
                <a:latin typeface="Rubik"/>
                <a:ea typeface="Rubik"/>
                <a:cs typeface="Rubik"/>
                <a:sym typeface="Rubik"/>
              </a:rPr>
              <a:t> </a:t>
            </a:r>
            <a:r>
              <a:rPr lang="en-US" sz="1600" dirty="0" err="1">
                <a:latin typeface="Rubik"/>
                <a:ea typeface="Rubik"/>
                <a:cs typeface="Rubik"/>
                <a:sym typeface="Rubik"/>
              </a:rPr>
              <a:t>CategoryID</a:t>
            </a:r>
            <a:r>
              <a:rPr lang="en-US" sz="1600" dirty="0">
                <a:latin typeface="Rubik"/>
                <a:ea typeface="Rubik"/>
                <a:cs typeface="Rubik"/>
                <a:sym typeface="Rubik"/>
              </a:rPr>
              <a:t>.</a:t>
            </a:r>
            <a:endParaRPr sz="1600" dirty="0">
              <a:latin typeface="Rubik"/>
              <a:ea typeface="Rubik"/>
              <a:cs typeface="Rubik"/>
              <a:sym typeface="Rubik"/>
            </a:endParaRPr>
          </a:p>
        </p:txBody>
      </p:sp>
    </p:spTree>
    <p:extLst>
      <p:ext uri="{BB962C8B-B14F-4D97-AF65-F5344CB8AC3E}">
        <p14:creationId xmlns:p14="http://schemas.microsoft.com/office/powerpoint/2010/main" val="234577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105" name="Google Shape;105;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3" name="Google Shape;104;p17">
            <a:extLst>
              <a:ext uri="{FF2B5EF4-FFF2-40B4-BE49-F238E27FC236}">
                <a16:creationId xmlns:a16="http://schemas.microsoft.com/office/drawing/2014/main" id="{3C207F8C-3FC1-A0EA-AA39-18C43697D52C}"/>
              </a:ext>
            </a:extLst>
          </p:cNvPr>
          <p:cNvSpPr txBox="1"/>
          <p:nvPr/>
        </p:nvSpPr>
        <p:spPr>
          <a:xfrm>
            <a:off x="340500" y="435511"/>
            <a:ext cx="8463000" cy="954077"/>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US" sz="5000" b="1" dirty="0">
                <a:latin typeface="Rubik"/>
                <a:ea typeface="Rubik"/>
                <a:cs typeface="Rubik"/>
                <a:sym typeface="Rubik"/>
              </a:rPr>
              <a:t>T</a:t>
            </a:r>
            <a:r>
              <a:rPr lang="en" sz="5000" b="1" dirty="0">
                <a:latin typeface="Rubik"/>
                <a:ea typeface="Rubik"/>
                <a:cs typeface="Rubik"/>
                <a:sym typeface="Rubik"/>
              </a:rPr>
              <a:t>abel Master</a:t>
            </a:r>
            <a:endParaRPr sz="5000" b="1" dirty="0">
              <a:latin typeface="Rubik"/>
              <a:ea typeface="Rubik"/>
              <a:cs typeface="Rubik"/>
              <a:sym typeface="Rubik"/>
            </a:endParaRPr>
          </a:p>
        </p:txBody>
      </p:sp>
      <p:sp>
        <p:nvSpPr>
          <p:cNvPr id="4" name="Google Shape;106;p17">
            <a:extLst>
              <a:ext uri="{FF2B5EF4-FFF2-40B4-BE49-F238E27FC236}">
                <a16:creationId xmlns:a16="http://schemas.microsoft.com/office/drawing/2014/main" id="{06B891BA-8A1A-F11E-09C7-DB730515333C}"/>
              </a:ext>
            </a:extLst>
          </p:cNvPr>
          <p:cNvSpPr txBox="1"/>
          <p:nvPr/>
        </p:nvSpPr>
        <p:spPr>
          <a:xfrm>
            <a:off x="521933" y="3538468"/>
            <a:ext cx="8281567" cy="1415742"/>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600" dirty="0" err="1">
                <a:latin typeface="Rubik"/>
                <a:ea typeface="Rubik"/>
                <a:cs typeface="Rubik"/>
                <a:sym typeface="Rubik"/>
              </a:rPr>
              <a:t>Tabel</a:t>
            </a:r>
            <a:r>
              <a:rPr lang="en-US" sz="1600" dirty="0">
                <a:latin typeface="Rubik"/>
                <a:ea typeface="Rubik"/>
                <a:cs typeface="Rubik"/>
                <a:sym typeface="Rubik"/>
              </a:rPr>
              <a:t> master yang </a:t>
            </a:r>
            <a:r>
              <a:rPr lang="en-US" sz="1600" dirty="0" err="1">
                <a:latin typeface="Rubik"/>
                <a:ea typeface="Rubik"/>
                <a:cs typeface="Rubik"/>
                <a:sym typeface="Rubik"/>
              </a:rPr>
              <a:t>dibuat</a:t>
            </a:r>
            <a:r>
              <a:rPr lang="en-US" sz="1600" dirty="0">
                <a:latin typeface="Rubik"/>
                <a:ea typeface="Rubik"/>
                <a:cs typeface="Rubik"/>
                <a:sym typeface="Rubik"/>
              </a:rPr>
              <a:t> </a:t>
            </a:r>
            <a:r>
              <a:rPr lang="en-US" sz="1600" dirty="0" err="1">
                <a:latin typeface="Rubik"/>
                <a:ea typeface="Rubik"/>
                <a:cs typeface="Rubik"/>
                <a:sym typeface="Rubik"/>
              </a:rPr>
              <a:t>berisikan</a:t>
            </a:r>
            <a:r>
              <a:rPr lang="en-US" sz="1600" dirty="0">
                <a:latin typeface="Rubik"/>
                <a:ea typeface="Rubik"/>
                <a:cs typeface="Rubik"/>
                <a:sym typeface="Rubik"/>
              </a:rPr>
              <a:t> </a:t>
            </a:r>
            <a:r>
              <a:rPr lang="en-US" sz="1600" dirty="0" err="1">
                <a:latin typeface="Rubik"/>
                <a:ea typeface="Rubik"/>
                <a:cs typeface="Rubik"/>
                <a:sym typeface="Rubik"/>
              </a:rPr>
              <a:t>informasi</a:t>
            </a:r>
            <a:r>
              <a:rPr lang="en-US" sz="1600" dirty="0">
                <a:latin typeface="Rubik"/>
                <a:ea typeface="Rubik"/>
                <a:cs typeface="Rubik"/>
                <a:sym typeface="Rubik"/>
              </a:rPr>
              <a:t> </a:t>
            </a:r>
            <a:r>
              <a:rPr lang="en-US" sz="1600" dirty="0" err="1">
                <a:latin typeface="Rubik"/>
                <a:ea typeface="Rubik"/>
                <a:cs typeface="Rubik"/>
                <a:sym typeface="Rubik"/>
              </a:rPr>
              <a:t>CustomerEmail</a:t>
            </a:r>
            <a:r>
              <a:rPr lang="en-US" sz="1600" dirty="0">
                <a:latin typeface="Rubik"/>
                <a:ea typeface="Rubik"/>
                <a:cs typeface="Rubik"/>
                <a:sym typeface="Rubik"/>
              </a:rPr>
              <a:t> (</a:t>
            </a:r>
            <a:r>
              <a:rPr lang="en-US" sz="1600" dirty="0" err="1">
                <a:latin typeface="Rubik"/>
                <a:ea typeface="Rubik"/>
                <a:cs typeface="Rubik"/>
                <a:sym typeface="Rubik"/>
              </a:rPr>
              <a:t>cust_email</a:t>
            </a:r>
            <a:r>
              <a:rPr lang="en-US" sz="1600" dirty="0">
                <a:latin typeface="Rubik"/>
                <a:ea typeface="Rubik"/>
                <a:cs typeface="Rubik"/>
                <a:sym typeface="Rubik"/>
              </a:rPr>
              <a:t>), </a:t>
            </a:r>
            <a:r>
              <a:rPr lang="en-US" sz="1600" dirty="0" err="1">
                <a:latin typeface="Rubik"/>
                <a:ea typeface="Rubik"/>
                <a:cs typeface="Rubik"/>
                <a:sym typeface="Rubik"/>
              </a:rPr>
              <a:t>CustomerCity</a:t>
            </a:r>
            <a:r>
              <a:rPr lang="en-US" sz="1600" dirty="0">
                <a:latin typeface="Rubik"/>
                <a:ea typeface="Rubik"/>
                <a:cs typeface="Rubik"/>
                <a:sym typeface="Rubik"/>
              </a:rPr>
              <a:t> (</a:t>
            </a:r>
            <a:r>
              <a:rPr lang="en-US" sz="1600" dirty="0" err="1">
                <a:latin typeface="Rubik"/>
                <a:ea typeface="Rubik"/>
                <a:cs typeface="Rubik"/>
                <a:sym typeface="Rubik"/>
              </a:rPr>
              <a:t>cust_city</a:t>
            </a:r>
            <a:r>
              <a:rPr lang="en-US" sz="1600" dirty="0">
                <a:latin typeface="Rubik"/>
                <a:ea typeface="Rubik"/>
                <a:cs typeface="Rubik"/>
                <a:sym typeface="Rubik"/>
              </a:rPr>
              <a:t>), </a:t>
            </a:r>
            <a:r>
              <a:rPr lang="en-US" sz="1600" dirty="0" err="1">
                <a:latin typeface="Rubik"/>
                <a:ea typeface="Rubik"/>
                <a:cs typeface="Rubik"/>
                <a:sym typeface="Rubik"/>
              </a:rPr>
              <a:t>OrderDate</a:t>
            </a:r>
            <a:r>
              <a:rPr lang="en-US" sz="1600" dirty="0">
                <a:latin typeface="Rubik"/>
                <a:ea typeface="Rubik"/>
                <a:cs typeface="Rubik"/>
                <a:sym typeface="Rubik"/>
              </a:rPr>
              <a:t> (</a:t>
            </a:r>
            <a:r>
              <a:rPr lang="en-US" sz="1600" dirty="0" err="1">
                <a:latin typeface="Rubik"/>
                <a:ea typeface="Rubik"/>
                <a:cs typeface="Rubik"/>
                <a:sym typeface="Rubik"/>
              </a:rPr>
              <a:t>order_date</a:t>
            </a:r>
            <a:r>
              <a:rPr lang="en-US" sz="1600" dirty="0">
                <a:latin typeface="Rubik"/>
                <a:ea typeface="Rubik"/>
                <a:cs typeface="Rubik"/>
                <a:sym typeface="Rubik"/>
              </a:rPr>
              <a:t>), </a:t>
            </a:r>
            <a:r>
              <a:rPr lang="en-US" sz="1600" dirty="0" err="1">
                <a:latin typeface="Rubik"/>
                <a:ea typeface="Rubik"/>
                <a:cs typeface="Rubik"/>
                <a:sym typeface="Rubik"/>
              </a:rPr>
              <a:t>OrderQty</a:t>
            </a:r>
            <a:r>
              <a:rPr lang="en-US" sz="1600" dirty="0">
                <a:latin typeface="Rubik"/>
                <a:ea typeface="Rubik"/>
                <a:cs typeface="Rubik"/>
                <a:sym typeface="Rubik"/>
              </a:rPr>
              <a:t> (</a:t>
            </a:r>
            <a:r>
              <a:rPr lang="en-US" sz="1600" dirty="0" err="1">
                <a:latin typeface="Rubik"/>
                <a:ea typeface="Rubik"/>
                <a:cs typeface="Rubik"/>
                <a:sym typeface="Rubik"/>
              </a:rPr>
              <a:t>order_qty</a:t>
            </a:r>
            <a:r>
              <a:rPr lang="en-US" sz="1600" dirty="0">
                <a:latin typeface="Rubik"/>
                <a:ea typeface="Rubik"/>
                <a:cs typeface="Rubik"/>
                <a:sym typeface="Rubik"/>
              </a:rPr>
              <a:t>), ProductName (</a:t>
            </a:r>
            <a:r>
              <a:rPr lang="en-US" sz="1600" dirty="0" err="1">
                <a:latin typeface="Rubik"/>
                <a:ea typeface="Rubik"/>
                <a:cs typeface="Rubik"/>
                <a:sym typeface="Rubik"/>
              </a:rPr>
              <a:t>product_name</a:t>
            </a:r>
            <a:r>
              <a:rPr lang="en-US" sz="1600" dirty="0">
                <a:latin typeface="Rubik"/>
                <a:ea typeface="Rubik"/>
                <a:cs typeface="Rubik"/>
                <a:sym typeface="Rubik"/>
              </a:rPr>
              <a:t>), </a:t>
            </a:r>
            <a:r>
              <a:rPr lang="en-US" sz="1600" dirty="0" err="1">
                <a:latin typeface="Rubik"/>
                <a:ea typeface="Rubik"/>
                <a:cs typeface="Rubik"/>
                <a:sym typeface="Rubik"/>
              </a:rPr>
              <a:t>ProductPrice</a:t>
            </a:r>
            <a:r>
              <a:rPr lang="en-US" sz="1600" dirty="0">
                <a:latin typeface="Rubik"/>
                <a:ea typeface="Rubik"/>
                <a:cs typeface="Rubik"/>
                <a:sym typeface="Rubik"/>
              </a:rPr>
              <a:t> (</a:t>
            </a:r>
            <a:r>
              <a:rPr lang="en-US" sz="1600" dirty="0" err="1">
                <a:latin typeface="Rubik"/>
                <a:ea typeface="Rubik"/>
                <a:cs typeface="Rubik"/>
                <a:sym typeface="Rubik"/>
              </a:rPr>
              <a:t>product_price</a:t>
            </a:r>
            <a:r>
              <a:rPr lang="en-US" sz="1600" dirty="0">
                <a:latin typeface="Rubik"/>
                <a:ea typeface="Rubik"/>
                <a:cs typeface="Rubik"/>
                <a:sym typeface="Rubik"/>
              </a:rPr>
              <a:t>), </a:t>
            </a:r>
            <a:r>
              <a:rPr lang="en-US" sz="1600" dirty="0" err="1">
                <a:latin typeface="Rubik"/>
                <a:ea typeface="Rubik"/>
                <a:cs typeface="Rubik"/>
                <a:sym typeface="Rubik"/>
              </a:rPr>
              <a:t>ProductCategoryName</a:t>
            </a:r>
            <a:r>
              <a:rPr lang="en-US" sz="1600" dirty="0">
                <a:latin typeface="Rubik"/>
                <a:ea typeface="Rubik"/>
                <a:cs typeface="Rubik"/>
                <a:sym typeface="Rubik"/>
              </a:rPr>
              <a:t> (</a:t>
            </a:r>
            <a:r>
              <a:rPr lang="en-US" sz="1600" dirty="0" err="1">
                <a:latin typeface="Rubik"/>
                <a:ea typeface="Rubik"/>
                <a:cs typeface="Rubik"/>
                <a:sym typeface="Rubik"/>
              </a:rPr>
              <a:t>category_name</a:t>
            </a:r>
            <a:r>
              <a:rPr lang="en-US" sz="1600" dirty="0">
                <a:latin typeface="Rubik"/>
                <a:ea typeface="Rubik"/>
                <a:cs typeface="Rubik"/>
                <a:sym typeface="Rubik"/>
              </a:rPr>
              <a:t>) dan </a:t>
            </a:r>
            <a:r>
              <a:rPr lang="en-US" sz="1600" dirty="0" err="1">
                <a:latin typeface="Rubik"/>
                <a:ea typeface="Rubik"/>
                <a:cs typeface="Rubik"/>
                <a:sym typeface="Rubik"/>
              </a:rPr>
              <a:t>TotalSales</a:t>
            </a:r>
            <a:r>
              <a:rPr lang="en-US" sz="1600" dirty="0">
                <a:latin typeface="Rubik"/>
                <a:ea typeface="Rubik"/>
                <a:cs typeface="Rubik"/>
                <a:sym typeface="Rubik"/>
              </a:rPr>
              <a:t> (</a:t>
            </a:r>
            <a:r>
              <a:rPr lang="en-US" sz="1600" dirty="0" err="1">
                <a:latin typeface="Rubik"/>
                <a:ea typeface="Rubik"/>
                <a:cs typeface="Rubik"/>
                <a:sym typeface="Rubik"/>
              </a:rPr>
              <a:t>total_sales</a:t>
            </a:r>
            <a:r>
              <a:rPr lang="en-US" sz="1600" dirty="0">
                <a:latin typeface="Rubik"/>
                <a:ea typeface="Rubik"/>
                <a:cs typeface="Rubik"/>
                <a:sym typeface="Rubik"/>
              </a:rPr>
              <a:t>). </a:t>
            </a:r>
            <a:r>
              <a:rPr lang="en-US" sz="1600" dirty="0" err="1">
                <a:latin typeface="Rubik"/>
                <a:ea typeface="Rubik"/>
                <a:cs typeface="Rubik"/>
                <a:sym typeface="Rubik"/>
              </a:rPr>
              <a:t>Tabel</a:t>
            </a:r>
            <a:r>
              <a:rPr lang="en-US" sz="1600" dirty="0">
                <a:latin typeface="Rubik"/>
                <a:ea typeface="Rubik"/>
                <a:cs typeface="Rubik"/>
                <a:sym typeface="Rubik"/>
              </a:rPr>
              <a:t> </a:t>
            </a:r>
            <a:r>
              <a:rPr lang="en-US" sz="1600" dirty="0" err="1">
                <a:latin typeface="Rubik"/>
                <a:ea typeface="Rubik"/>
                <a:cs typeface="Rubik"/>
                <a:sym typeface="Rubik"/>
              </a:rPr>
              <a:t>ini</a:t>
            </a:r>
            <a:r>
              <a:rPr lang="en-US" sz="1600" dirty="0">
                <a:latin typeface="Rubik"/>
                <a:ea typeface="Rubik"/>
                <a:cs typeface="Rubik"/>
                <a:sym typeface="Rubik"/>
              </a:rPr>
              <a:t> </a:t>
            </a:r>
            <a:r>
              <a:rPr lang="en-US" sz="1600" dirty="0" err="1">
                <a:latin typeface="Rubik"/>
                <a:ea typeface="Rubik"/>
                <a:cs typeface="Rubik"/>
                <a:sym typeface="Rubik"/>
              </a:rPr>
              <a:t>bertujuan</a:t>
            </a:r>
            <a:r>
              <a:rPr lang="en-US" sz="1600" dirty="0">
                <a:latin typeface="Rubik"/>
                <a:ea typeface="Rubik"/>
                <a:cs typeface="Rubik"/>
                <a:sym typeface="Rubik"/>
              </a:rPr>
              <a:t> </a:t>
            </a:r>
            <a:r>
              <a:rPr lang="en-US" sz="1600" dirty="0" err="1">
                <a:latin typeface="Rubik"/>
                <a:ea typeface="Rubik"/>
                <a:cs typeface="Rubik"/>
                <a:sym typeface="Rubik"/>
              </a:rPr>
              <a:t>untuk</a:t>
            </a:r>
            <a:r>
              <a:rPr lang="en-US" sz="1600" dirty="0">
                <a:latin typeface="Rubik"/>
                <a:ea typeface="Rubik"/>
                <a:cs typeface="Rubik"/>
                <a:sym typeface="Rubik"/>
              </a:rPr>
              <a:t> </a:t>
            </a:r>
            <a:r>
              <a:rPr lang="en-US" sz="1600" dirty="0" err="1">
                <a:latin typeface="Rubik"/>
                <a:ea typeface="Rubik"/>
                <a:cs typeface="Rubik"/>
                <a:sym typeface="Rubik"/>
              </a:rPr>
              <a:t>mempermudah</a:t>
            </a:r>
            <a:r>
              <a:rPr lang="en-US" sz="1600" dirty="0">
                <a:latin typeface="Rubik"/>
                <a:ea typeface="Rubik"/>
                <a:cs typeface="Rubik"/>
                <a:sym typeface="Rubik"/>
              </a:rPr>
              <a:t> </a:t>
            </a:r>
            <a:r>
              <a:rPr lang="en-US" sz="1600" dirty="0" err="1">
                <a:latin typeface="Rubik"/>
                <a:ea typeface="Rubik"/>
                <a:cs typeface="Rubik"/>
                <a:sym typeface="Rubik"/>
              </a:rPr>
              <a:t>visualisasi</a:t>
            </a:r>
            <a:r>
              <a:rPr lang="en-US" sz="1600" dirty="0">
                <a:latin typeface="Rubik"/>
                <a:ea typeface="Rubik"/>
                <a:cs typeface="Rubik"/>
                <a:sym typeface="Rubik"/>
              </a:rPr>
              <a:t> data </a:t>
            </a:r>
            <a:r>
              <a:rPr lang="en-US" sz="1600" dirty="0" err="1">
                <a:latin typeface="Rubik"/>
                <a:ea typeface="Rubik"/>
                <a:cs typeface="Rubik"/>
                <a:sym typeface="Rubik"/>
              </a:rPr>
              <a:t>penjualan</a:t>
            </a:r>
            <a:r>
              <a:rPr lang="en-US" sz="1600" dirty="0">
                <a:latin typeface="Rubik"/>
                <a:ea typeface="Rubik"/>
                <a:cs typeface="Rubik"/>
                <a:sym typeface="Rubik"/>
              </a:rPr>
              <a:t> di PT Sejahtera Bersama.</a:t>
            </a:r>
            <a:endParaRPr sz="1600" dirty="0">
              <a:latin typeface="Rubik"/>
              <a:ea typeface="Rubik"/>
              <a:cs typeface="Rubik"/>
              <a:sym typeface="Rubik"/>
            </a:endParaRPr>
          </a:p>
        </p:txBody>
      </p:sp>
      <p:pic>
        <p:nvPicPr>
          <p:cNvPr id="7" name="Picture 6">
            <a:extLst>
              <a:ext uri="{FF2B5EF4-FFF2-40B4-BE49-F238E27FC236}">
                <a16:creationId xmlns:a16="http://schemas.microsoft.com/office/drawing/2014/main" id="{EE32EFC8-FDEA-3674-9B95-F6FCE0ED7254}"/>
              </a:ext>
            </a:extLst>
          </p:cNvPr>
          <p:cNvPicPr>
            <a:picLocks noChangeAspect="1"/>
          </p:cNvPicPr>
          <p:nvPr/>
        </p:nvPicPr>
        <p:blipFill>
          <a:blip r:embed="rId5"/>
          <a:stretch>
            <a:fillRect/>
          </a:stretch>
        </p:blipFill>
        <p:spPr>
          <a:xfrm>
            <a:off x="700397" y="1389588"/>
            <a:ext cx="7743206" cy="1965161"/>
          </a:xfrm>
          <a:prstGeom prst="rect">
            <a:avLst/>
          </a:prstGeom>
        </p:spPr>
      </p:pic>
    </p:spTree>
    <p:extLst>
      <p:ext uri="{BB962C8B-B14F-4D97-AF65-F5344CB8AC3E}">
        <p14:creationId xmlns:p14="http://schemas.microsoft.com/office/powerpoint/2010/main" val="3922719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105" name="Google Shape;105;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3" name="Google Shape;104;p17">
            <a:extLst>
              <a:ext uri="{FF2B5EF4-FFF2-40B4-BE49-F238E27FC236}">
                <a16:creationId xmlns:a16="http://schemas.microsoft.com/office/drawing/2014/main" id="{3C207F8C-3FC1-A0EA-AA39-18C43697D52C}"/>
              </a:ext>
            </a:extLst>
          </p:cNvPr>
          <p:cNvSpPr txBox="1"/>
          <p:nvPr/>
        </p:nvSpPr>
        <p:spPr>
          <a:xfrm>
            <a:off x="340500" y="435511"/>
            <a:ext cx="8463000" cy="954077"/>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US" sz="5000" b="1" dirty="0" err="1">
                <a:latin typeface="Rubik"/>
                <a:ea typeface="Rubik"/>
                <a:cs typeface="Rubik"/>
                <a:sym typeface="Rubik"/>
              </a:rPr>
              <a:t>Visualisasi</a:t>
            </a:r>
            <a:endParaRPr sz="5000" b="1" dirty="0">
              <a:latin typeface="Rubik"/>
              <a:ea typeface="Rubik"/>
              <a:cs typeface="Rubik"/>
              <a:sym typeface="Rubik"/>
            </a:endParaRPr>
          </a:p>
        </p:txBody>
      </p:sp>
      <p:pic>
        <p:nvPicPr>
          <p:cNvPr id="5" name="Picture 4">
            <a:extLst>
              <a:ext uri="{FF2B5EF4-FFF2-40B4-BE49-F238E27FC236}">
                <a16:creationId xmlns:a16="http://schemas.microsoft.com/office/drawing/2014/main" id="{0F4B6600-3F73-7CF4-C7B1-34256B677984}"/>
              </a:ext>
            </a:extLst>
          </p:cNvPr>
          <p:cNvPicPr>
            <a:picLocks noChangeAspect="1"/>
          </p:cNvPicPr>
          <p:nvPr/>
        </p:nvPicPr>
        <p:blipFill>
          <a:blip r:embed="rId5"/>
          <a:stretch>
            <a:fillRect/>
          </a:stretch>
        </p:blipFill>
        <p:spPr>
          <a:xfrm>
            <a:off x="3019819" y="1155027"/>
            <a:ext cx="2291434" cy="3895438"/>
          </a:xfrm>
          <a:prstGeom prst="rect">
            <a:avLst/>
          </a:prstGeom>
        </p:spPr>
      </p:pic>
      <p:pic>
        <p:nvPicPr>
          <p:cNvPr id="8" name="Picture 7">
            <a:extLst>
              <a:ext uri="{FF2B5EF4-FFF2-40B4-BE49-F238E27FC236}">
                <a16:creationId xmlns:a16="http://schemas.microsoft.com/office/drawing/2014/main" id="{7CFB0DE3-5B4D-6841-7611-6E32E0AD033D}"/>
              </a:ext>
            </a:extLst>
          </p:cNvPr>
          <p:cNvPicPr>
            <a:picLocks noChangeAspect="1"/>
          </p:cNvPicPr>
          <p:nvPr/>
        </p:nvPicPr>
        <p:blipFill>
          <a:blip r:embed="rId6"/>
          <a:stretch>
            <a:fillRect/>
          </a:stretch>
        </p:blipFill>
        <p:spPr>
          <a:xfrm>
            <a:off x="190587" y="1155027"/>
            <a:ext cx="2658982" cy="3988473"/>
          </a:xfrm>
          <a:prstGeom prst="rect">
            <a:avLst/>
          </a:prstGeom>
        </p:spPr>
      </p:pic>
      <p:sp>
        <p:nvSpPr>
          <p:cNvPr id="9" name="Google Shape;106;p17">
            <a:extLst>
              <a:ext uri="{FF2B5EF4-FFF2-40B4-BE49-F238E27FC236}">
                <a16:creationId xmlns:a16="http://schemas.microsoft.com/office/drawing/2014/main" id="{5C191858-BC11-525E-35D1-3D4C53E85E76}"/>
              </a:ext>
            </a:extLst>
          </p:cNvPr>
          <p:cNvSpPr txBox="1"/>
          <p:nvPr/>
        </p:nvSpPr>
        <p:spPr>
          <a:xfrm>
            <a:off x="5566628" y="1255879"/>
            <a:ext cx="3321997" cy="341629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dirty="0">
                <a:latin typeface="Rubik"/>
                <a:ea typeface="Rubik"/>
                <a:cs typeface="Rubik"/>
                <a:sym typeface="Rubik"/>
              </a:rPr>
              <a:t>Dari </a:t>
            </a:r>
            <a:r>
              <a:rPr lang="en-US" dirty="0" err="1">
                <a:latin typeface="Rubik"/>
                <a:ea typeface="Rubik"/>
                <a:cs typeface="Rubik"/>
                <a:sym typeface="Rubik"/>
              </a:rPr>
              <a:t>hasil</a:t>
            </a:r>
            <a:r>
              <a:rPr lang="en-US" dirty="0">
                <a:latin typeface="Rubik"/>
                <a:ea typeface="Rubik"/>
                <a:cs typeface="Rubik"/>
                <a:sym typeface="Rubik"/>
              </a:rPr>
              <a:t> </a:t>
            </a:r>
            <a:r>
              <a:rPr lang="en-US" dirty="0" err="1">
                <a:latin typeface="Rubik"/>
                <a:ea typeface="Rubik"/>
                <a:cs typeface="Rubik"/>
                <a:sym typeface="Rubik"/>
              </a:rPr>
              <a:t>visualisasi</a:t>
            </a:r>
            <a:r>
              <a:rPr lang="en-US" dirty="0">
                <a:latin typeface="Rubik"/>
                <a:ea typeface="Rubik"/>
                <a:cs typeface="Rubik"/>
                <a:sym typeface="Rubik"/>
              </a:rPr>
              <a:t> </a:t>
            </a:r>
            <a:r>
              <a:rPr lang="en-US" dirty="0" err="1">
                <a:latin typeface="Rubik"/>
                <a:ea typeface="Rubik"/>
                <a:cs typeface="Rubik"/>
                <a:sym typeface="Rubik"/>
              </a:rPr>
              <a:t>didapatkan</a:t>
            </a:r>
            <a:r>
              <a:rPr lang="en-US" dirty="0">
                <a:latin typeface="Rubik"/>
                <a:ea typeface="Rubik"/>
                <a:cs typeface="Rubik"/>
                <a:sym typeface="Rubik"/>
              </a:rPr>
              <a:t> </a:t>
            </a:r>
            <a:r>
              <a:rPr lang="en-US" dirty="0" err="1">
                <a:latin typeface="Rubik"/>
                <a:ea typeface="Rubik"/>
                <a:cs typeface="Rubik"/>
                <a:sym typeface="Rubik"/>
              </a:rPr>
              <a:t>bahwa</a:t>
            </a:r>
            <a:r>
              <a:rPr lang="en-US" dirty="0">
                <a:latin typeface="Rubik"/>
                <a:ea typeface="Rubik"/>
                <a:cs typeface="Rubik"/>
                <a:sym typeface="Rubik"/>
              </a:rPr>
              <a:t> total sales </a:t>
            </a:r>
            <a:r>
              <a:rPr lang="en-US" dirty="0" err="1">
                <a:latin typeface="Rubik"/>
                <a:ea typeface="Rubik"/>
                <a:cs typeface="Rubik"/>
                <a:sym typeface="Rubik"/>
              </a:rPr>
              <a:t>dari</a:t>
            </a:r>
            <a:r>
              <a:rPr lang="en-US" dirty="0">
                <a:latin typeface="Rubik"/>
                <a:ea typeface="Rubik"/>
                <a:cs typeface="Rubik"/>
                <a:sym typeface="Rubik"/>
              </a:rPr>
              <a:t> </a:t>
            </a:r>
            <a:r>
              <a:rPr lang="en-US" dirty="0" err="1">
                <a:latin typeface="Rubik"/>
                <a:ea typeface="Rubik"/>
                <a:cs typeface="Rubik"/>
                <a:sym typeface="Rubik"/>
              </a:rPr>
              <a:t>keseluruhan</a:t>
            </a:r>
            <a:r>
              <a:rPr lang="en-US" dirty="0">
                <a:latin typeface="Rubik"/>
                <a:ea typeface="Rubik"/>
                <a:cs typeface="Rubik"/>
                <a:sym typeface="Rubik"/>
              </a:rPr>
              <a:t> </a:t>
            </a:r>
            <a:r>
              <a:rPr lang="en-US" dirty="0" err="1">
                <a:latin typeface="Rubik"/>
                <a:ea typeface="Rubik"/>
                <a:cs typeface="Rubik"/>
                <a:sym typeface="Rubik"/>
              </a:rPr>
              <a:t>penjualan</a:t>
            </a:r>
            <a:r>
              <a:rPr lang="en-US" dirty="0">
                <a:latin typeface="Rubik"/>
                <a:ea typeface="Rubik"/>
                <a:cs typeface="Rubik"/>
                <a:sym typeface="Rubik"/>
              </a:rPr>
              <a:t> </a:t>
            </a:r>
            <a:r>
              <a:rPr lang="en-US" dirty="0" err="1">
                <a:latin typeface="Rubik"/>
                <a:ea typeface="Rubik"/>
                <a:cs typeface="Rubik"/>
                <a:sym typeface="Rubik"/>
              </a:rPr>
              <a:t>adalah</a:t>
            </a:r>
            <a:r>
              <a:rPr lang="en-US" dirty="0">
                <a:latin typeface="Rubik"/>
                <a:ea typeface="Rubik"/>
                <a:cs typeface="Rubik"/>
                <a:sym typeface="Rubik"/>
              </a:rPr>
              <a:t> 175.475.057 ; </a:t>
            </a:r>
            <a:r>
              <a:rPr lang="en-US" dirty="0" err="1">
                <a:latin typeface="Rubik"/>
                <a:ea typeface="Rubik"/>
                <a:cs typeface="Rubik"/>
                <a:sym typeface="Rubik"/>
              </a:rPr>
              <a:t>kategori</a:t>
            </a:r>
            <a:r>
              <a:rPr lang="en-US" dirty="0">
                <a:latin typeface="Rubik"/>
                <a:ea typeface="Rubik"/>
                <a:cs typeface="Rubik"/>
                <a:sym typeface="Rubik"/>
              </a:rPr>
              <a:t> </a:t>
            </a:r>
            <a:r>
              <a:rPr lang="en-US" dirty="0" err="1">
                <a:latin typeface="Rubik"/>
                <a:ea typeface="Rubik"/>
                <a:cs typeface="Rubik"/>
                <a:sym typeface="Rubik"/>
              </a:rPr>
              <a:t>produk</a:t>
            </a:r>
            <a:r>
              <a:rPr lang="en-US" dirty="0">
                <a:latin typeface="Rubik"/>
                <a:ea typeface="Rubik"/>
                <a:cs typeface="Rubik"/>
                <a:sym typeface="Rubik"/>
              </a:rPr>
              <a:t> </a:t>
            </a:r>
            <a:r>
              <a:rPr lang="en-US" dirty="0" err="1">
                <a:latin typeface="Rubik"/>
                <a:ea typeface="Rubik"/>
                <a:cs typeface="Rubik"/>
                <a:sym typeface="Rubik"/>
              </a:rPr>
              <a:t>berdasarkan</a:t>
            </a:r>
            <a:r>
              <a:rPr lang="en-US" dirty="0">
                <a:latin typeface="Rubik"/>
                <a:ea typeface="Rubik"/>
                <a:cs typeface="Rubik"/>
                <a:sym typeface="Rubik"/>
              </a:rPr>
              <a:t> total sales yang paling </a:t>
            </a:r>
            <a:r>
              <a:rPr lang="en-US" dirty="0" err="1">
                <a:latin typeface="Rubik"/>
                <a:ea typeface="Rubik"/>
                <a:cs typeface="Rubik"/>
                <a:sym typeface="Rubik"/>
              </a:rPr>
              <a:t>tertinggi</a:t>
            </a:r>
            <a:r>
              <a:rPr lang="en-US" dirty="0">
                <a:latin typeface="Rubik"/>
                <a:ea typeface="Rubik"/>
                <a:cs typeface="Rubik"/>
                <a:sym typeface="Rubik"/>
              </a:rPr>
              <a:t> </a:t>
            </a:r>
            <a:r>
              <a:rPr lang="en-US" dirty="0" err="1">
                <a:latin typeface="Rubik"/>
                <a:ea typeface="Rubik"/>
                <a:cs typeface="Rubik"/>
                <a:sym typeface="Rubik"/>
              </a:rPr>
              <a:t>adalah</a:t>
            </a:r>
            <a:r>
              <a:rPr lang="en-US" dirty="0">
                <a:latin typeface="Rubik"/>
                <a:ea typeface="Rubik"/>
                <a:cs typeface="Rubik"/>
                <a:sym typeface="Rubik"/>
              </a:rPr>
              <a:t> Robot ; </a:t>
            </a:r>
            <a:r>
              <a:rPr lang="en-US" dirty="0" err="1">
                <a:latin typeface="Rubik"/>
                <a:ea typeface="Rubik"/>
                <a:cs typeface="Rubik"/>
                <a:sym typeface="Rubik"/>
              </a:rPr>
              <a:t>kategori</a:t>
            </a:r>
            <a:r>
              <a:rPr lang="en-US" dirty="0">
                <a:latin typeface="Rubik"/>
                <a:ea typeface="Rubik"/>
                <a:cs typeface="Rubik"/>
                <a:sym typeface="Rubik"/>
              </a:rPr>
              <a:t> </a:t>
            </a:r>
            <a:r>
              <a:rPr lang="en-US" dirty="0" err="1">
                <a:latin typeface="Rubik"/>
                <a:ea typeface="Rubik"/>
                <a:cs typeface="Rubik"/>
                <a:sym typeface="Rubik"/>
              </a:rPr>
              <a:t>produk</a:t>
            </a:r>
            <a:r>
              <a:rPr lang="en-US" dirty="0">
                <a:latin typeface="Rubik"/>
                <a:ea typeface="Rubik"/>
                <a:cs typeface="Rubik"/>
                <a:sym typeface="Rubik"/>
              </a:rPr>
              <a:t> </a:t>
            </a:r>
            <a:r>
              <a:rPr lang="en-US" dirty="0" err="1">
                <a:latin typeface="Rubik"/>
                <a:ea typeface="Rubik"/>
                <a:cs typeface="Rubik"/>
                <a:sym typeface="Rubik"/>
              </a:rPr>
              <a:t>berdasarkan</a:t>
            </a:r>
            <a:r>
              <a:rPr lang="en-US" dirty="0">
                <a:latin typeface="Rubik"/>
                <a:ea typeface="Rubik"/>
                <a:cs typeface="Rubik"/>
                <a:sym typeface="Rubik"/>
              </a:rPr>
              <a:t> total quantity yang paling </a:t>
            </a:r>
            <a:r>
              <a:rPr lang="en-US" dirty="0" err="1">
                <a:latin typeface="Rubik"/>
                <a:ea typeface="Rubik"/>
                <a:cs typeface="Rubik"/>
                <a:sym typeface="Rubik"/>
              </a:rPr>
              <a:t>tertinggi</a:t>
            </a:r>
            <a:r>
              <a:rPr lang="en-US" dirty="0">
                <a:latin typeface="Rubik"/>
                <a:ea typeface="Rubik"/>
                <a:cs typeface="Rubik"/>
                <a:sym typeface="Rubik"/>
              </a:rPr>
              <a:t> </a:t>
            </a:r>
            <a:r>
              <a:rPr lang="en-US" dirty="0" err="1">
                <a:latin typeface="Rubik"/>
                <a:ea typeface="Rubik"/>
                <a:cs typeface="Rubik"/>
                <a:sym typeface="Rubik"/>
              </a:rPr>
              <a:t>adalah</a:t>
            </a:r>
            <a:r>
              <a:rPr lang="en-US" dirty="0">
                <a:latin typeface="Rubik"/>
                <a:ea typeface="Rubik"/>
                <a:cs typeface="Rubik"/>
                <a:sym typeface="Rubik"/>
              </a:rPr>
              <a:t> eBooks ; </a:t>
            </a:r>
            <a:r>
              <a:rPr lang="en-US" dirty="0" err="1">
                <a:latin typeface="Rubik"/>
                <a:ea typeface="Rubik"/>
                <a:cs typeface="Rubik"/>
                <a:sym typeface="Rubik"/>
              </a:rPr>
              <a:t>kota</a:t>
            </a:r>
            <a:r>
              <a:rPr lang="en-US" dirty="0">
                <a:latin typeface="Rubik"/>
                <a:ea typeface="Rubik"/>
                <a:cs typeface="Rubik"/>
                <a:sym typeface="Rubik"/>
              </a:rPr>
              <a:t> </a:t>
            </a:r>
            <a:r>
              <a:rPr lang="en-US" dirty="0" err="1">
                <a:latin typeface="Rubik"/>
                <a:ea typeface="Rubik"/>
                <a:cs typeface="Rubik"/>
                <a:sym typeface="Rubik"/>
              </a:rPr>
              <a:t>dengan</a:t>
            </a:r>
            <a:r>
              <a:rPr lang="en-US" dirty="0">
                <a:latin typeface="Rubik"/>
                <a:ea typeface="Rubik"/>
                <a:cs typeface="Rubik"/>
                <a:sym typeface="Rubik"/>
              </a:rPr>
              <a:t> total sales </a:t>
            </a:r>
            <a:r>
              <a:rPr lang="en-US" dirty="0" err="1">
                <a:latin typeface="Rubik"/>
                <a:ea typeface="Rubik"/>
                <a:cs typeface="Rubik"/>
                <a:sym typeface="Rubik"/>
              </a:rPr>
              <a:t>tertinggi</a:t>
            </a:r>
            <a:r>
              <a:rPr lang="en-US" dirty="0">
                <a:latin typeface="Rubik"/>
                <a:ea typeface="Rubik"/>
                <a:cs typeface="Rubik"/>
                <a:sym typeface="Rubik"/>
              </a:rPr>
              <a:t> </a:t>
            </a:r>
            <a:r>
              <a:rPr lang="en-US" dirty="0" err="1">
                <a:latin typeface="Rubik"/>
                <a:ea typeface="Rubik"/>
                <a:cs typeface="Rubik"/>
                <a:sym typeface="Rubik"/>
              </a:rPr>
              <a:t>adalah</a:t>
            </a:r>
            <a:r>
              <a:rPr lang="en-US" dirty="0">
                <a:latin typeface="Rubik"/>
                <a:ea typeface="Rubik"/>
                <a:cs typeface="Rubik"/>
                <a:sym typeface="Rubik"/>
              </a:rPr>
              <a:t> Washington ;  </a:t>
            </a:r>
            <a:r>
              <a:rPr lang="en-US" dirty="0" err="1">
                <a:latin typeface="Rubik"/>
                <a:ea typeface="Rubik"/>
                <a:cs typeface="Rubik"/>
                <a:sym typeface="Rubik"/>
              </a:rPr>
              <a:t>kota</a:t>
            </a:r>
            <a:r>
              <a:rPr lang="en-US" dirty="0">
                <a:latin typeface="Rubik"/>
                <a:ea typeface="Rubik"/>
                <a:cs typeface="Rubik"/>
                <a:sym typeface="Rubik"/>
              </a:rPr>
              <a:t> </a:t>
            </a:r>
            <a:r>
              <a:rPr lang="en-US" dirty="0" err="1">
                <a:latin typeface="Rubik"/>
                <a:ea typeface="Rubik"/>
                <a:cs typeface="Rubik"/>
                <a:sym typeface="Rubik"/>
              </a:rPr>
              <a:t>dengan</a:t>
            </a:r>
            <a:r>
              <a:rPr lang="en-US" dirty="0">
                <a:latin typeface="Rubik"/>
                <a:ea typeface="Rubik"/>
                <a:cs typeface="Rubik"/>
                <a:sym typeface="Rubik"/>
              </a:rPr>
              <a:t> total quantity </a:t>
            </a:r>
            <a:r>
              <a:rPr lang="en-US" dirty="0" err="1">
                <a:latin typeface="Rubik"/>
                <a:ea typeface="Rubik"/>
                <a:cs typeface="Rubik"/>
                <a:sym typeface="Rubik"/>
              </a:rPr>
              <a:t>tertinggi</a:t>
            </a:r>
            <a:r>
              <a:rPr lang="en-US" dirty="0">
                <a:latin typeface="Rubik"/>
                <a:ea typeface="Rubik"/>
                <a:cs typeface="Rubik"/>
                <a:sym typeface="Rubik"/>
              </a:rPr>
              <a:t> </a:t>
            </a:r>
            <a:r>
              <a:rPr lang="en-US" dirty="0" err="1">
                <a:latin typeface="Rubik"/>
                <a:ea typeface="Rubik"/>
                <a:cs typeface="Rubik"/>
                <a:sym typeface="Rubik"/>
              </a:rPr>
              <a:t>adalah</a:t>
            </a:r>
            <a:r>
              <a:rPr lang="en-US" dirty="0">
                <a:latin typeface="Rubik"/>
                <a:ea typeface="Rubik"/>
                <a:cs typeface="Rubik"/>
                <a:sym typeface="Rubik"/>
              </a:rPr>
              <a:t> Washington ; top 5 </a:t>
            </a:r>
            <a:r>
              <a:rPr lang="en-US" dirty="0" err="1">
                <a:latin typeface="Rubik"/>
                <a:ea typeface="Rubik"/>
                <a:cs typeface="Rubik"/>
                <a:sym typeface="Rubik"/>
              </a:rPr>
              <a:t>kategori</a:t>
            </a:r>
            <a:r>
              <a:rPr lang="en-US" dirty="0">
                <a:latin typeface="Rubik"/>
                <a:ea typeface="Rubik"/>
                <a:cs typeface="Rubik"/>
                <a:sym typeface="Rubik"/>
              </a:rPr>
              <a:t> </a:t>
            </a:r>
            <a:r>
              <a:rPr lang="en-US" dirty="0" err="1">
                <a:latin typeface="Rubik"/>
                <a:ea typeface="Rubik"/>
                <a:cs typeface="Rubik"/>
                <a:sym typeface="Rubik"/>
              </a:rPr>
              <a:t>produk</a:t>
            </a:r>
            <a:r>
              <a:rPr lang="en-US" dirty="0">
                <a:latin typeface="Rubik"/>
                <a:ea typeface="Rubik"/>
                <a:cs typeface="Rubik"/>
                <a:sym typeface="Rubik"/>
              </a:rPr>
              <a:t> </a:t>
            </a:r>
            <a:r>
              <a:rPr lang="en-US" dirty="0" err="1">
                <a:latin typeface="Rubik"/>
                <a:ea typeface="Rubik"/>
                <a:cs typeface="Rubik"/>
                <a:sym typeface="Rubik"/>
              </a:rPr>
              <a:t>berdasarkan</a:t>
            </a:r>
            <a:r>
              <a:rPr lang="en-US" dirty="0">
                <a:latin typeface="Rubik"/>
                <a:ea typeface="Rubik"/>
                <a:cs typeface="Rubik"/>
                <a:sym typeface="Rubik"/>
              </a:rPr>
              <a:t> total sales </a:t>
            </a:r>
            <a:r>
              <a:rPr lang="en-US" dirty="0" err="1">
                <a:latin typeface="Rubik"/>
                <a:ea typeface="Rubik"/>
                <a:cs typeface="Rubik"/>
                <a:sym typeface="Rubik"/>
              </a:rPr>
              <a:t>dikuasai</a:t>
            </a:r>
            <a:r>
              <a:rPr lang="en-US" dirty="0">
                <a:latin typeface="Rubik"/>
                <a:ea typeface="Rubik"/>
                <a:cs typeface="Rubik"/>
                <a:sym typeface="Rubik"/>
              </a:rPr>
              <a:t> oleh Robot dan top 5 </a:t>
            </a:r>
            <a:r>
              <a:rPr lang="en-US" dirty="0" err="1">
                <a:latin typeface="Rubik"/>
                <a:ea typeface="Rubik"/>
                <a:cs typeface="Rubik"/>
                <a:sym typeface="Rubik"/>
              </a:rPr>
              <a:t>kategori</a:t>
            </a:r>
            <a:r>
              <a:rPr lang="en-US" dirty="0">
                <a:latin typeface="Rubik"/>
                <a:ea typeface="Rubik"/>
                <a:cs typeface="Rubik"/>
                <a:sym typeface="Rubik"/>
              </a:rPr>
              <a:t> </a:t>
            </a:r>
            <a:r>
              <a:rPr lang="en-US" dirty="0" err="1">
                <a:latin typeface="Rubik"/>
                <a:ea typeface="Rubik"/>
                <a:cs typeface="Rubik"/>
                <a:sym typeface="Rubik"/>
              </a:rPr>
              <a:t>produk</a:t>
            </a:r>
            <a:r>
              <a:rPr lang="en-US" dirty="0">
                <a:latin typeface="Rubik"/>
                <a:ea typeface="Rubik"/>
                <a:cs typeface="Rubik"/>
                <a:sym typeface="Rubik"/>
              </a:rPr>
              <a:t> </a:t>
            </a:r>
            <a:r>
              <a:rPr lang="en-US" dirty="0" err="1">
                <a:latin typeface="Rubik"/>
                <a:ea typeface="Rubik"/>
                <a:cs typeface="Rubik"/>
                <a:sym typeface="Rubik"/>
              </a:rPr>
              <a:t>berdasarkan</a:t>
            </a:r>
            <a:r>
              <a:rPr lang="en-US" dirty="0">
                <a:latin typeface="Rubik"/>
                <a:ea typeface="Rubik"/>
                <a:cs typeface="Rubik"/>
                <a:sym typeface="Rubik"/>
              </a:rPr>
              <a:t> total quantity </a:t>
            </a:r>
            <a:r>
              <a:rPr lang="en-US" dirty="0" err="1">
                <a:latin typeface="Rubik"/>
                <a:ea typeface="Rubik"/>
                <a:cs typeface="Rubik"/>
                <a:sym typeface="Rubik"/>
              </a:rPr>
              <a:t>dikuasai</a:t>
            </a:r>
            <a:r>
              <a:rPr lang="en-US" dirty="0">
                <a:latin typeface="Rubik"/>
                <a:ea typeface="Rubik"/>
                <a:cs typeface="Rubik"/>
                <a:sym typeface="Rubik"/>
              </a:rPr>
              <a:t> oleh eBooks.</a:t>
            </a:r>
            <a:endParaRPr dirty="0">
              <a:latin typeface="Rubik"/>
              <a:ea typeface="Rubik"/>
              <a:cs typeface="Rubik"/>
              <a:sym typeface="Rubik"/>
            </a:endParaRPr>
          </a:p>
        </p:txBody>
      </p:sp>
    </p:spTree>
    <p:extLst>
      <p:ext uri="{BB962C8B-B14F-4D97-AF65-F5344CB8AC3E}">
        <p14:creationId xmlns:p14="http://schemas.microsoft.com/office/powerpoint/2010/main" val="4123007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105" name="Google Shape;105;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3" name="Google Shape;104;p17">
            <a:extLst>
              <a:ext uri="{FF2B5EF4-FFF2-40B4-BE49-F238E27FC236}">
                <a16:creationId xmlns:a16="http://schemas.microsoft.com/office/drawing/2014/main" id="{3C207F8C-3FC1-A0EA-AA39-18C43697D52C}"/>
              </a:ext>
            </a:extLst>
          </p:cNvPr>
          <p:cNvSpPr txBox="1"/>
          <p:nvPr/>
        </p:nvSpPr>
        <p:spPr>
          <a:xfrm>
            <a:off x="340500" y="435511"/>
            <a:ext cx="8463000" cy="954077"/>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US" sz="5000" b="1" dirty="0" err="1">
                <a:latin typeface="Rubik"/>
                <a:ea typeface="Rubik"/>
                <a:cs typeface="Rubik"/>
                <a:sym typeface="Rubik"/>
              </a:rPr>
              <a:t>Rekomendasi</a:t>
            </a:r>
            <a:r>
              <a:rPr lang="en-US" sz="5000" b="1" dirty="0">
                <a:latin typeface="Rubik"/>
                <a:ea typeface="Rubik"/>
                <a:cs typeface="Rubik"/>
                <a:sym typeface="Rubik"/>
              </a:rPr>
              <a:t> Keputusan</a:t>
            </a:r>
            <a:endParaRPr sz="5000" b="1" dirty="0">
              <a:latin typeface="Rubik"/>
              <a:ea typeface="Rubik"/>
              <a:cs typeface="Rubik"/>
              <a:sym typeface="Rubik"/>
            </a:endParaRPr>
          </a:p>
        </p:txBody>
      </p:sp>
      <p:sp>
        <p:nvSpPr>
          <p:cNvPr id="2" name="Google Shape;106;p17">
            <a:extLst>
              <a:ext uri="{FF2B5EF4-FFF2-40B4-BE49-F238E27FC236}">
                <a16:creationId xmlns:a16="http://schemas.microsoft.com/office/drawing/2014/main" id="{36B7F850-4D14-F01F-2BD7-35C9ABF8FCA1}"/>
              </a:ext>
            </a:extLst>
          </p:cNvPr>
          <p:cNvSpPr txBox="1"/>
          <p:nvPr/>
        </p:nvSpPr>
        <p:spPr>
          <a:xfrm>
            <a:off x="521933" y="1350657"/>
            <a:ext cx="8281567" cy="3631733"/>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sv-SE" sz="1600" dirty="0">
                <a:latin typeface="Rubik"/>
                <a:ea typeface="Rubik"/>
                <a:cs typeface="Rubik"/>
                <a:sym typeface="Rubik"/>
              </a:rPr>
              <a:t>Sebagai BI analyst PT Sejahtera Bersama, yang akan saya lakukan adalah sebagai berikut :</a:t>
            </a:r>
          </a:p>
          <a:p>
            <a:pPr marL="342900" lvl="0" indent="-342900" algn="just" rtl="0">
              <a:spcBef>
                <a:spcPts val="0"/>
              </a:spcBef>
              <a:spcAft>
                <a:spcPts val="0"/>
              </a:spcAft>
              <a:buFont typeface="+mj-lt"/>
              <a:buAutoNum type="arabicPeriod"/>
            </a:pPr>
            <a:r>
              <a:rPr lang="en-US" sz="1600" dirty="0" err="1">
                <a:latin typeface="Rubik"/>
                <a:ea typeface="Rubik"/>
                <a:cs typeface="Rubik"/>
                <a:sym typeface="Rubik"/>
              </a:rPr>
              <a:t>Analisis</a:t>
            </a:r>
            <a:r>
              <a:rPr lang="en-US" sz="1600" dirty="0">
                <a:latin typeface="Rubik"/>
                <a:ea typeface="Rubik"/>
                <a:cs typeface="Rubik"/>
                <a:sym typeface="Rubik"/>
              </a:rPr>
              <a:t> </a:t>
            </a:r>
            <a:r>
              <a:rPr lang="en-US" sz="1600" dirty="0" err="1">
                <a:latin typeface="Rubik"/>
                <a:ea typeface="Rubik"/>
                <a:cs typeface="Rubik"/>
                <a:sym typeface="Rubik"/>
              </a:rPr>
              <a:t>Penjualan</a:t>
            </a:r>
            <a:r>
              <a:rPr lang="en-US" sz="1600" dirty="0">
                <a:latin typeface="Rubik"/>
                <a:ea typeface="Rubik"/>
                <a:cs typeface="Rubik"/>
                <a:sym typeface="Rubik"/>
              </a:rPr>
              <a:t> : </a:t>
            </a:r>
            <a:r>
              <a:rPr lang="en-US" sz="1600" dirty="0" err="1">
                <a:latin typeface="Rubik"/>
                <a:ea typeface="Rubik"/>
                <a:cs typeface="Rubik"/>
                <a:sym typeface="Rubik"/>
              </a:rPr>
              <a:t>Lakukan</a:t>
            </a:r>
            <a:r>
              <a:rPr lang="en-US" sz="1600" dirty="0">
                <a:latin typeface="Rubik"/>
                <a:ea typeface="Rubik"/>
                <a:cs typeface="Rubik"/>
                <a:sym typeface="Rubik"/>
              </a:rPr>
              <a:t> </a:t>
            </a:r>
            <a:r>
              <a:rPr lang="en-US" sz="1600" dirty="0" err="1">
                <a:latin typeface="Rubik"/>
                <a:ea typeface="Rubik"/>
                <a:cs typeface="Rubik"/>
                <a:sym typeface="Rubik"/>
              </a:rPr>
              <a:t>analisis</a:t>
            </a:r>
            <a:r>
              <a:rPr lang="en-US" sz="1600" dirty="0">
                <a:latin typeface="Rubik"/>
                <a:ea typeface="Rubik"/>
                <a:cs typeface="Rubik"/>
                <a:sym typeface="Rubik"/>
              </a:rPr>
              <a:t> </a:t>
            </a:r>
            <a:r>
              <a:rPr lang="en-US" sz="1600" dirty="0" err="1">
                <a:latin typeface="Rubik"/>
                <a:ea typeface="Rubik"/>
                <a:cs typeface="Rubik"/>
                <a:sym typeface="Rubik"/>
              </a:rPr>
              <a:t>mendalam</a:t>
            </a:r>
            <a:r>
              <a:rPr lang="en-US" sz="1600" dirty="0">
                <a:latin typeface="Rubik"/>
                <a:ea typeface="Rubik"/>
                <a:cs typeface="Rubik"/>
                <a:sym typeface="Rubik"/>
              </a:rPr>
              <a:t> </a:t>
            </a:r>
            <a:r>
              <a:rPr lang="en-US" sz="1600" dirty="0" err="1">
                <a:latin typeface="Rubik"/>
                <a:ea typeface="Rubik"/>
                <a:cs typeface="Rubik"/>
                <a:sym typeface="Rubik"/>
              </a:rPr>
              <a:t>terhadap</a:t>
            </a:r>
            <a:r>
              <a:rPr lang="en-US" sz="1600" dirty="0">
                <a:latin typeface="Rubik"/>
                <a:ea typeface="Rubik"/>
                <a:cs typeface="Rubik"/>
                <a:sym typeface="Rubik"/>
              </a:rPr>
              <a:t> data </a:t>
            </a:r>
            <a:r>
              <a:rPr lang="en-US" sz="1600" dirty="0" err="1">
                <a:latin typeface="Rubik"/>
                <a:ea typeface="Rubik"/>
                <a:cs typeface="Rubik"/>
                <a:sym typeface="Rubik"/>
              </a:rPr>
              <a:t>penjualan</a:t>
            </a:r>
            <a:r>
              <a:rPr lang="en-US" sz="1600" dirty="0">
                <a:latin typeface="Rubik"/>
                <a:ea typeface="Rubik"/>
                <a:cs typeface="Rubik"/>
                <a:sym typeface="Rubik"/>
              </a:rPr>
              <a:t> yang </a:t>
            </a:r>
            <a:r>
              <a:rPr lang="en-US" sz="1600" dirty="0" err="1">
                <a:latin typeface="Rubik"/>
                <a:ea typeface="Rubik"/>
                <a:cs typeface="Rubik"/>
                <a:sym typeface="Rubik"/>
              </a:rPr>
              <a:t>sudah</a:t>
            </a:r>
            <a:r>
              <a:rPr lang="en-US" sz="1600" dirty="0">
                <a:latin typeface="Rubik"/>
                <a:ea typeface="Rubik"/>
                <a:cs typeface="Rubik"/>
                <a:sym typeface="Rubik"/>
              </a:rPr>
              <a:t> </a:t>
            </a:r>
            <a:r>
              <a:rPr lang="en-US" sz="1600" dirty="0" err="1">
                <a:latin typeface="Rubik"/>
                <a:ea typeface="Rubik"/>
                <a:cs typeface="Rubik"/>
                <a:sym typeface="Rubik"/>
              </a:rPr>
              <a:t>ada</a:t>
            </a:r>
            <a:r>
              <a:rPr lang="en-US" sz="1600" dirty="0">
                <a:latin typeface="Rubik"/>
                <a:ea typeface="Rubik"/>
                <a:cs typeface="Rubik"/>
                <a:sym typeface="Rubik"/>
              </a:rPr>
              <a:t>. </a:t>
            </a:r>
            <a:r>
              <a:rPr lang="en-US" sz="1600" dirty="0" err="1">
                <a:latin typeface="Rubik"/>
                <a:ea typeface="Rubik"/>
                <a:cs typeface="Rubik"/>
                <a:sym typeface="Rubik"/>
              </a:rPr>
              <a:t>Identifikasi</a:t>
            </a:r>
            <a:r>
              <a:rPr lang="en-US" sz="1600" dirty="0">
                <a:latin typeface="Rubik"/>
                <a:ea typeface="Rubik"/>
                <a:cs typeface="Rubik"/>
                <a:sym typeface="Rubik"/>
              </a:rPr>
              <a:t> </a:t>
            </a:r>
            <a:r>
              <a:rPr lang="en-US" sz="1600" dirty="0" err="1">
                <a:latin typeface="Rubik"/>
                <a:ea typeface="Rubik"/>
                <a:cs typeface="Rubik"/>
                <a:sym typeface="Rubik"/>
              </a:rPr>
              <a:t>tren</a:t>
            </a:r>
            <a:r>
              <a:rPr lang="en-US" sz="1600" dirty="0">
                <a:latin typeface="Rubik"/>
                <a:ea typeface="Rubik"/>
                <a:cs typeface="Rubik"/>
                <a:sym typeface="Rubik"/>
              </a:rPr>
              <a:t> </a:t>
            </a:r>
            <a:r>
              <a:rPr lang="en-US" sz="1600" dirty="0" err="1">
                <a:latin typeface="Rubik"/>
                <a:ea typeface="Rubik"/>
                <a:cs typeface="Rubik"/>
                <a:sym typeface="Rubik"/>
              </a:rPr>
              <a:t>penjualan</a:t>
            </a:r>
            <a:r>
              <a:rPr lang="en-US" sz="1600" dirty="0">
                <a:latin typeface="Rubik"/>
                <a:ea typeface="Rubik"/>
                <a:cs typeface="Rubik"/>
                <a:sym typeface="Rubik"/>
              </a:rPr>
              <a:t>, </a:t>
            </a:r>
            <a:r>
              <a:rPr lang="en-US" sz="1600" dirty="0" err="1">
                <a:latin typeface="Rubik"/>
                <a:ea typeface="Rubik"/>
                <a:cs typeface="Rubik"/>
                <a:sym typeface="Rubik"/>
              </a:rPr>
              <a:t>pola</a:t>
            </a:r>
            <a:r>
              <a:rPr lang="en-US" sz="1600" dirty="0">
                <a:latin typeface="Rubik"/>
                <a:ea typeface="Rubik"/>
                <a:cs typeface="Rubik"/>
                <a:sym typeface="Rubik"/>
              </a:rPr>
              <a:t> </a:t>
            </a:r>
            <a:r>
              <a:rPr lang="en-US" sz="1600" dirty="0" err="1">
                <a:latin typeface="Rubik"/>
                <a:ea typeface="Rubik"/>
                <a:cs typeface="Rubik"/>
                <a:sym typeface="Rubik"/>
              </a:rPr>
              <a:t>pembelian</a:t>
            </a:r>
            <a:r>
              <a:rPr lang="en-US" sz="1600" dirty="0">
                <a:latin typeface="Rubik"/>
                <a:ea typeface="Rubik"/>
                <a:cs typeface="Rubik"/>
                <a:sym typeface="Rubik"/>
              </a:rPr>
              <a:t> </a:t>
            </a:r>
            <a:r>
              <a:rPr lang="en-US" sz="1600" dirty="0" err="1">
                <a:latin typeface="Rubik"/>
                <a:ea typeface="Rubik"/>
                <a:cs typeface="Rubik"/>
                <a:sym typeface="Rubik"/>
              </a:rPr>
              <a:t>pelanggan</a:t>
            </a:r>
            <a:r>
              <a:rPr lang="en-US" sz="1600" dirty="0">
                <a:latin typeface="Rubik"/>
                <a:ea typeface="Rubik"/>
                <a:cs typeface="Rubik"/>
                <a:sym typeface="Rubik"/>
              </a:rPr>
              <a:t>, dan </a:t>
            </a:r>
            <a:r>
              <a:rPr lang="en-US" sz="1600" dirty="0" err="1">
                <a:latin typeface="Rubik"/>
                <a:ea typeface="Rubik"/>
                <a:cs typeface="Rubik"/>
                <a:sym typeface="Rubik"/>
              </a:rPr>
              <a:t>produk</a:t>
            </a:r>
            <a:r>
              <a:rPr lang="en-US" sz="1600" dirty="0">
                <a:latin typeface="Rubik"/>
                <a:ea typeface="Rubik"/>
                <a:cs typeface="Rubik"/>
                <a:sym typeface="Rubik"/>
              </a:rPr>
              <a:t> </a:t>
            </a:r>
            <a:r>
              <a:rPr lang="en-US" sz="1600" dirty="0" err="1">
                <a:latin typeface="Rubik"/>
                <a:ea typeface="Rubik"/>
                <a:cs typeface="Rubik"/>
                <a:sym typeface="Rubik"/>
              </a:rPr>
              <a:t>terlaris</a:t>
            </a:r>
            <a:r>
              <a:rPr lang="en-US" sz="1600" dirty="0">
                <a:latin typeface="Rubik"/>
                <a:ea typeface="Rubik"/>
                <a:cs typeface="Rubik"/>
                <a:sym typeface="Rubik"/>
              </a:rPr>
              <a:t>. </a:t>
            </a:r>
            <a:r>
              <a:rPr lang="en-US" sz="1600" dirty="0" err="1">
                <a:latin typeface="Rubik"/>
                <a:ea typeface="Rubik"/>
                <a:cs typeface="Rubik"/>
                <a:sym typeface="Rubik"/>
              </a:rPr>
              <a:t>Pahami</a:t>
            </a:r>
            <a:r>
              <a:rPr lang="en-US" sz="1600" dirty="0">
                <a:latin typeface="Rubik"/>
                <a:ea typeface="Rubik"/>
                <a:cs typeface="Rubik"/>
                <a:sym typeface="Rubik"/>
              </a:rPr>
              <a:t> </a:t>
            </a:r>
            <a:r>
              <a:rPr lang="en-US" sz="1600" dirty="0" err="1">
                <a:latin typeface="Rubik"/>
                <a:ea typeface="Rubik"/>
                <a:cs typeface="Rubik"/>
                <a:sym typeface="Rubik"/>
              </a:rPr>
              <a:t>faktor-faktor</a:t>
            </a:r>
            <a:r>
              <a:rPr lang="en-US" sz="1600" dirty="0">
                <a:latin typeface="Rubik"/>
                <a:ea typeface="Rubik"/>
                <a:cs typeface="Rubik"/>
                <a:sym typeface="Rubik"/>
              </a:rPr>
              <a:t> </a:t>
            </a:r>
            <a:r>
              <a:rPr lang="en-US" sz="1600" dirty="0" err="1">
                <a:latin typeface="Rubik"/>
                <a:ea typeface="Rubik"/>
                <a:cs typeface="Rubik"/>
                <a:sym typeface="Rubik"/>
              </a:rPr>
              <a:t>apa</a:t>
            </a:r>
            <a:r>
              <a:rPr lang="en-US" sz="1600" dirty="0">
                <a:latin typeface="Rubik"/>
                <a:ea typeface="Rubik"/>
                <a:cs typeface="Rubik"/>
                <a:sym typeface="Rubik"/>
              </a:rPr>
              <a:t> yang </a:t>
            </a:r>
            <a:r>
              <a:rPr lang="en-US" sz="1600" dirty="0" err="1">
                <a:latin typeface="Rubik"/>
                <a:ea typeface="Rubik"/>
                <a:cs typeface="Rubik"/>
                <a:sym typeface="Rubik"/>
              </a:rPr>
              <a:t>memengaruhi</a:t>
            </a:r>
            <a:r>
              <a:rPr lang="en-US" sz="1600" dirty="0">
                <a:latin typeface="Rubik"/>
                <a:ea typeface="Rubik"/>
                <a:cs typeface="Rubik"/>
                <a:sym typeface="Rubik"/>
              </a:rPr>
              <a:t> </a:t>
            </a:r>
            <a:r>
              <a:rPr lang="en-US" sz="1600" dirty="0" err="1">
                <a:latin typeface="Rubik"/>
                <a:ea typeface="Rubik"/>
                <a:cs typeface="Rubik"/>
                <a:sym typeface="Rubik"/>
              </a:rPr>
              <a:t>penjualan</a:t>
            </a:r>
            <a:r>
              <a:rPr lang="en-US" sz="1600" dirty="0">
                <a:latin typeface="Rubik"/>
                <a:ea typeface="Rubik"/>
                <a:cs typeface="Rubik"/>
                <a:sym typeface="Rubik"/>
              </a:rPr>
              <a:t>.</a:t>
            </a:r>
          </a:p>
          <a:p>
            <a:pPr marL="342900" lvl="0" indent="-342900" algn="just" rtl="0">
              <a:spcBef>
                <a:spcPts val="0"/>
              </a:spcBef>
              <a:spcAft>
                <a:spcPts val="0"/>
              </a:spcAft>
              <a:buFont typeface="+mj-lt"/>
              <a:buAutoNum type="arabicPeriod"/>
            </a:pPr>
            <a:r>
              <a:rPr lang="en-US" sz="1600" dirty="0" err="1">
                <a:latin typeface="Rubik"/>
                <a:ea typeface="Rubik"/>
                <a:cs typeface="Rubik"/>
                <a:sym typeface="Rubik"/>
              </a:rPr>
              <a:t>Segmentasi</a:t>
            </a:r>
            <a:r>
              <a:rPr lang="en-US" sz="1600" dirty="0">
                <a:latin typeface="Rubik"/>
                <a:ea typeface="Rubik"/>
                <a:cs typeface="Rubik"/>
                <a:sym typeface="Rubik"/>
              </a:rPr>
              <a:t> </a:t>
            </a:r>
            <a:r>
              <a:rPr lang="en-US" sz="1600" dirty="0" err="1">
                <a:latin typeface="Rubik"/>
                <a:ea typeface="Rubik"/>
                <a:cs typeface="Rubik"/>
                <a:sym typeface="Rubik"/>
              </a:rPr>
              <a:t>Pelanggan</a:t>
            </a:r>
            <a:r>
              <a:rPr lang="en-US" sz="1600" dirty="0">
                <a:latin typeface="Rubik"/>
                <a:ea typeface="Rubik"/>
                <a:cs typeface="Rubik"/>
                <a:sym typeface="Rubik"/>
              </a:rPr>
              <a:t> : </a:t>
            </a:r>
            <a:r>
              <a:rPr lang="en-US" sz="1600" dirty="0" err="1">
                <a:latin typeface="Rubik"/>
                <a:ea typeface="Rubik"/>
                <a:cs typeface="Rubik"/>
                <a:sym typeface="Rubik"/>
              </a:rPr>
              <a:t>Gunakan</a:t>
            </a:r>
            <a:r>
              <a:rPr lang="en-US" sz="1600" dirty="0">
                <a:latin typeface="Rubik"/>
                <a:ea typeface="Rubik"/>
                <a:cs typeface="Rubik"/>
                <a:sym typeface="Rubik"/>
              </a:rPr>
              <a:t> data </a:t>
            </a:r>
            <a:r>
              <a:rPr lang="en-US" sz="1600" dirty="0" err="1">
                <a:latin typeface="Rubik"/>
                <a:ea typeface="Rubik"/>
                <a:cs typeface="Rubik"/>
                <a:sym typeface="Rubik"/>
              </a:rPr>
              <a:t>pelanggan</a:t>
            </a:r>
            <a:r>
              <a:rPr lang="en-US" sz="1600" dirty="0">
                <a:latin typeface="Rubik"/>
                <a:ea typeface="Rubik"/>
                <a:cs typeface="Rubik"/>
                <a:sym typeface="Rubik"/>
              </a:rPr>
              <a:t> </a:t>
            </a:r>
            <a:r>
              <a:rPr lang="en-US" sz="1600" dirty="0" err="1">
                <a:latin typeface="Rubik"/>
                <a:ea typeface="Rubik"/>
                <a:cs typeface="Rubik"/>
                <a:sym typeface="Rubik"/>
              </a:rPr>
              <a:t>untuk</a:t>
            </a:r>
            <a:r>
              <a:rPr lang="en-US" sz="1600" dirty="0">
                <a:latin typeface="Rubik"/>
                <a:ea typeface="Rubik"/>
                <a:cs typeface="Rubik"/>
                <a:sym typeface="Rubik"/>
              </a:rPr>
              <a:t> </a:t>
            </a:r>
            <a:r>
              <a:rPr lang="en-US" sz="1600" dirty="0" err="1">
                <a:latin typeface="Rubik"/>
                <a:ea typeface="Rubik"/>
                <a:cs typeface="Rubik"/>
                <a:sym typeface="Rubik"/>
              </a:rPr>
              <a:t>membuat</a:t>
            </a:r>
            <a:r>
              <a:rPr lang="en-US" sz="1600" dirty="0">
                <a:latin typeface="Rubik"/>
                <a:ea typeface="Rubik"/>
                <a:cs typeface="Rubik"/>
                <a:sym typeface="Rubik"/>
              </a:rPr>
              <a:t> </a:t>
            </a:r>
            <a:r>
              <a:rPr lang="en-US" sz="1600" dirty="0" err="1">
                <a:latin typeface="Rubik"/>
                <a:ea typeface="Rubik"/>
                <a:cs typeface="Rubik"/>
                <a:sym typeface="Rubik"/>
              </a:rPr>
              <a:t>segmentasi</a:t>
            </a:r>
            <a:r>
              <a:rPr lang="en-US" sz="1600" dirty="0">
                <a:latin typeface="Rubik"/>
                <a:ea typeface="Rubik"/>
                <a:cs typeface="Rubik"/>
                <a:sym typeface="Rubik"/>
              </a:rPr>
              <a:t> yang </a:t>
            </a:r>
            <a:r>
              <a:rPr lang="en-US" sz="1600" dirty="0" err="1">
                <a:latin typeface="Rubik"/>
                <a:ea typeface="Rubik"/>
                <a:cs typeface="Rubik"/>
                <a:sym typeface="Rubik"/>
              </a:rPr>
              <a:t>lebih</a:t>
            </a:r>
            <a:r>
              <a:rPr lang="en-US" sz="1600" dirty="0">
                <a:latin typeface="Rubik"/>
                <a:ea typeface="Rubik"/>
                <a:cs typeface="Rubik"/>
                <a:sym typeface="Rubik"/>
              </a:rPr>
              <a:t> </a:t>
            </a:r>
            <a:r>
              <a:rPr lang="en-US" sz="1600" dirty="0" err="1">
                <a:latin typeface="Rubik"/>
                <a:ea typeface="Rubik"/>
                <a:cs typeface="Rubik"/>
                <a:sym typeface="Rubik"/>
              </a:rPr>
              <a:t>baik</a:t>
            </a:r>
            <a:r>
              <a:rPr lang="en-US" sz="1600" dirty="0">
                <a:latin typeface="Rubik"/>
                <a:ea typeface="Rubik"/>
                <a:cs typeface="Rubik"/>
                <a:sym typeface="Rubik"/>
              </a:rPr>
              <a:t>. </a:t>
            </a:r>
            <a:r>
              <a:rPr lang="en-US" sz="1600" dirty="0" err="1">
                <a:latin typeface="Rubik"/>
                <a:ea typeface="Rubik"/>
                <a:cs typeface="Rubik"/>
                <a:sym typeface="Rubik"/>
              </a:rPr>
              <a:t>Pisahkan</a:t>
            </a:r>
            <a:r>
              <a:rPr lang="en-US" sz="1600" dirty="0">
                <a:latin typeface="Rubik"/>
                <a:ea typeface="Rubik"/>
                <a:cs typeface="Rubik"/>
                <a:sym typeface="Rubik"/>
              </a:rPr>
              <a:t> </a:t>
            </a:r>
            <a:r>
              <a:rPr lang="en-US" sz="1600" dirty="0" err="1">
                <a:latin typeface="Rubik"/>
                <a:ea typeface="Rubik"/>
                <a:cs typeface="Rubik"/>
                <a:sym typeface="Rubik"/>
              </a:rPr>
              <a:t>pelanggan</a:t>
            </a:r>
            <a:r>
              <a:rPr lang="en-US" sz="1600" dirty="0">
                <a:latin typeface="Rubik"/>
                <a:ea typeface="Rubik"/>
                <a:cs typeface="Rubik"/>
                <a:sym typeface="Rubik"/>
              </a:rPr>
              <a:t> </a:t>
            </a:r>
            <a:r>
              <a:rPr lang="en-US" sz="1600" dirty="0" err="1">
                <a:latin typeface="Rubik"/>
                <a:ea typeface="Rubik"/>
                <a:cs typeface="Rubik"/>
                <a:sym typeface="Rubik"/>
              </a:rPr>
              <a:t>berdasarkan</a:t>
            </a:r>
            <a:r>
              <a:rPr lang="en-US" sz="1600" dirty="0">
                <a:latin typeface="Rubik"/>
                <a:ea typeface="Rubik"/>
                <a:cs typeface="Rubik"/>
                <a:sym typeface="Rubik"/>
              </a:rPr>
              <a:t> </a:t>
            </a:r>
            <a:r>
              <a:rPr lang="en-US" sz="1600" dirty="0" err="1">
                <a:latin typeface="Rubik"/>
                <a:ea typeface="Rubik"/>
                <a:cs typeface="Rubik"/>
                <a:sym typeface="Rubik"/>
              </a:rPr>
              <a:t>preferensi</a:t>
            </a:r>
            <a:r>
              <a:rPr lang="en-US" sz="1600" dirty="0">
                <a:latin typeface="Rubik"/>
                <a:ea typeface="Rubik"/>
                <a:cs typeface="Rubik"/>
                <a:sym typeface="Rubik"/>
              </a:rPr>
              <a:t>, </a:t>
            </a:r>
            <a:r>
              <a:rPr lang="en-US" sz="1600" dirty="0" err="1">
                <a:latin typeface="Rubik"/>
                <a:ea typeface="Rubik"/>
                <a:cs typeface="Rubik"/>
                <a:sym typeface="Rubik"/>
              </a:rPr>
              <a:t>perilaku</a:t>
            </a:r>
            <a:r>
              <a:rPr lang="en-US" sz="1600" dirty="0">
                <a:latin typeface="Rubik"/>
                <a:ea typeface="Rubik"/>
                <a:cs typeface="Rubik"/>
                <a:sym typeface="Rubik"/>
              </a:rPr>
              <a:t> </a:t>
            </a:r>
            <a:r>
              <a:rPr lang="en-US" sz="1600" dirty="0" err="1">
                <a:latin typeface="Rubik"/>
                <a:ea typeface="Rubik"/>
                <a:cs typeface="Rubik"/>
                <a:sym typeface="Rubik"/>
              </a:rPr>
              <a:t>pembelian</a:t>
            </a:r>
            <a:r>
              <a:rPr lang="en-US" sz="1600" dirty="0">
                <a:latin typeface="Rubik"/>
                <a:ea typeface="Rubik"/>
                <a:cs typeface="Rubik"/>
                <a:sym typeface="Rubik"/>
              </a:rPr>
              <a:t>, dan </a:t>
            </a:r>
            <a:r>
              <a:rPr lang="en-US" sz="1600" dirty="0" err="1">
                <a:latin typeface="Rubik"/>
                <a:ea typeface="Rubik"/>
                <a:cs typeface="Rubik"/>
                <a:sym typeface="Rubik"/>
              </a:rPr>
              <a:t>karakteristik</a:t>
            </a:r>
            <a:r>
              <a:rPr lang="en-US" sz="1600" dirty="0">
                <a:latin typeface="Rubik"/>
                <a:ea typeface="Rubik"/>
                <a:cs typeface="Rubik"/>
                <a:sym typeface="Rubik"/>
              </a:rPr>
              <a:t> </a:t>
            </a:r>
            <a:r>
              <a:rPr lang="en-US" sz="1600" dirty="0" err="1">
                <a:latin typeface="Rubik"/>
                <a:ea typeface="Rubik"/>
                <a:cs typeface="Rubik"/>
                <a:sym typeface="Rubik"/>
              </a:rPr>
              <a:t>demografis</a:t>
            </a:r>
            <a:r>
              <a:rPr lang="en-US" sz="1600" dirty="0">
                <a:latin typeface="Rubik"/>
                <a:ea typeface="Rubik"/>
                <a:cs typeface="Rubik"/>
                <a:sym typeface="Rubik"/>
              </a:rPr>
              <a:t>. Hal </a:t>
            </a:r>
            <a:r>
              <a:rPr lang="en-US" sz="1600" dirty="0" err="1">
                <a:latin typeface="Rubik"/>
                <a:ea typeface="Rubik"/>
                <a:cs typeface="Rubik"/>
                <a:sym typeface="Rubik"/>
              </a:rPr>
              <a:t>ini</a:t>
            </a:r>
            <a:r>
              <a:rPr lang="en-US" sz="1600" dirty="0">
                <a:latin typeface="Rubik"/>
                <a:ea typeface="Rubik"/>
                <a:cs typeface="Rubik"/>
                <a:sym typeface="Rubik"/>
              </a:rPr>
              <a:t> </a:t>
            </a:r>
            <a:r>
              <a:rPr lang="en-US" sz="1600" dirty="0" err="1">
                <a:latin typeface="Rubik"/>
                <a:ea typeface="Rubik"/>
                <a:cs typeface="Rubik"/>
                <a:sym typeface="Rubik"/>
              </a:rPr>
              <a:t>dapat</a:t>
            </a:r>
            <a:r>
              <a:rPr lang="en-US" sz="1600" dirty="0">
                <a:latin typeface="Rubik"/>
                <a:ea typeface="Rubik"/>
                <a:cs typeface="Rubik"/>
                <a:sym typeface="Rubik"/>
              </a:rPr>
              <a:t> </a:t>
            </a:r>
            <a:r>
              <a:rPr lang="en-US" sz="1600" dirty="0" err="1">
                <a:latin typeface="Rubik"/>
                <a:ea typeface="Rubik"/>
                <a:cs typeface="Rubik"/>
                <a:sym typeface="Rubik"/>
              </a:rPr>
              <a:t>membantu</a:t>
            </a:r>
            <a:r>
              <a:rPr lang="en-US" sz="1600" dirty="0">
                <a:latin typeface="Rubik"/>
                <a:ea typeface="Rubik"/>
                <a:cs typeface="Rubik"/>
                <a:sym typeface="Rubik"/>
              </a:rPr>
              <a:t> </a:t>
            </a:r>
            <a:r>
              <a:rPr lang="en-US" sz="1600" dirty="0" err="1">
                <a:latin typeface="Rubik"/>
                <a:ea typeface="Rubik"/>
                <a:cs typeface="Rubik"/>
                <a:sym typeface="Rubik"/>
              </a:rPr>
              <a:t>menyesuaikan</a:t>
            </a:r>
            <a:r>
              <a:rPr lang="en-US" sz="1600" dirty="0">
                <a:latin typeface="Rubik"/>
                <a:ea typeface="Rubik"/>
                <a:cs typeface="Rubik"/>
                <a:sym typeface="Rubik"/>
              </a:rPr>
              <a:t> strategi </a:t>
            </a:r>
            <a:r>
              <a:rPr lang="en-US" sz="1600" dirty="0" err="1">
                <a:latin typeface="Rubik"/>
                <a:ea typeface="Rubik"/>
                <a:cs typeface="Rubik"/>
                <a:sym typeface="Rubik"/>
              </a:rPr>
              <a:t>pemasaran</a:t>
            </a:r>
            <a:r>
              <a:rPr lang="en-US" sz="1600" dirty="0">
                <a:latin typeface="Rubik"/>
                <a:ea typeface="Rubik"/>
                <a:cs typeface="Rubik"/>
                <a:sym typeface="Rubik"/>
              </a:rPr>
              <a:t> dan </a:t>
            </a:r>
            <a:r>
              <a:rPr lang="en-US" sz="1600" dirty="0" err="1">
                <a:latin typeface="Rubik"/>
                <a:ea typeface="Rubik"/>
                <a:cs typeface="Rubik"/>
                <a:sym typeface="Rubik"/>
              </a:rPr>
              <a:t>penawaran</a:t>
            </a:r>
            <a:r>
              <a:rPr lang="en-US" sz="1600" dirty="0">
                <a:latin typeface="Rubik"/>
                <a:ea typeface="Rubik"/>
                <a:cs typeface="Rubik"/>
                <a:sym typeface="Rubik"/>
              </a:rPr>
              <a:t> </a:t>
            </a:r>
            <a:r>
              <a:rPr lang="en-US" sz="1600" dirty="0" err="1">
                <a:latin typeface="Rubik"/>
                <a:ea typeface="Rubik"/>
                <a:cs typeface="Rubik"/>
                <a:sym typeface="Rubik"/>
              </a:rPr>
              <a:t>produk</a:t>
            </a:r>
            <a:r>
              <a:rPr lang="en-US" sz="1600" dirty="0">
                <a:latin typeface="Rubik"/>
                <a:ea typeface="Rubik"/>
                <a:cs typeface="Rubik"/>
                <a:sym typeface="Rubik"/>
              </a:rPr>
              <a:t> </a:t>
            </a:r>
            <a:r>
              <a:rPr lang="en-US" sz="1600" dirty="0" err="1">
                <a:latin typeface="Rubik"/>
                <a:ea typeface="Rubik"/>
                <a:cs typeface="Rubik"/>
                <a:sym typeface="Rubik"/>
              </a:rPr>
              <a:t>untuk</a:t>
            </a:r>
            <a:r>
              <a:rPr lang="en-US" sz="1600" dirty="0">
                <a:latin typeface="Rubik"/>
                <a:ea typeface="Rubik"/>
                <a:cs typeface="Rubik"/>
                <a:sym typeface="Rubik"/>
              </a:rPr>
              <a:t> </a:t>
            </a:r>
            <a:r>
              <a:rPr lang="en-US" sz="1600" dirty="0" err="1">
                <a:latin typeface="Rubik"/>
                <a:ea typeface="Rubik"/>
                <a:cs typeface="Rubik"/>
                <a:sym typeface="Rubik"/>
              </a:rPr>
              <a:t>setiap</a:t>
            </a:r>
            <a:r>
              <a:rPr lang="en-US" sz="1600" dirty="0">
                <a:latin typeface="Rubik"/>
                <a:ea typeface="Rubik"/>
                <a:cs typeface="Rubik"/>
                <a:sym typeface="Rubik"/>
              </a:rPr>
              <a:t> </a:t>
            </a:r>
            <a:r>
              <a:rPr lang="en-US" sz="1600" dirty="0" err="1">
                <a:latin typeface="Rubik"/>
                <a:ea typeface="Rubik"/>
                <a:cs typeface="Rubik"/>
                <a:sym typeface="Rubik"/>
              </a:rPr>
              <a:t>segmen</a:t>
            </a:r>
            <a:r>
              <a:rPr lang="en-US" sz="1600" dirty="0">
                <a:latin typeface="Rubik"/>
                <a:ea typeface="Rubik"/>
                <a:cs typeface="Rubik"/>
                <a:sym typeface="Rubik"/>
              </a:rPr>
              <a:t>.</a:t>
            </a:r>
            <a:endParaRPr lang="sv-SE" sz="1600" dirty="0">
              <a:latin typeface="Rubik"/>
              <a:ea typeface="Rubik"/>
              <a:cs typeface="Rubik"/>
              <a:sym typeface="Rubik"/>
            </a:endParaRPr>
          </a:p>
          <a:p>
            <a:pPr marL="342900" lvl="0" indent="-342900" algn="just" rtl="0">
              <a:spcBef>
                <a:spcPts val="0"/>
              </a:spcBef>
              <a:spcAft>
                <a:spcPts val="0"/>
              </a:spcAft>
              <a:buFont typeface="+mj-lt"/>
              <a:buAutoNum type="arabicPeriod"/>
            </a:pPr>
            <a:r>
              <a:rPr lang="en-US" sz="1600" dirty="0" err="1">
                <a:latin typeface="Rubik"/>
                <a:ea typeface="Rubik"/>
                <a:cs typeface="Rubik"/>
                <a:sym typeface="Rubik"/>
              </a:rPr>
              <a:t>Analisis</a:t>
            </a:r>
            <a:r>
              <a:rPr lang="en-US" sz="1600" dirty="0">
                <a:latin typeface="Rubik"/>
                <a:ea typeface="Rubik"/>
                <a:cs typeface="Rubik"/>
                <a:sym typeface="Rubik"/>
              </a:rPr>
              <a:t> </a:t>
            </a:r>
            <a:r>
              <a:rPr lang="en-US" sz="1600" dirty="0" err="1">
                <a:latin typeface="Rubik"/>
                <a:ea typeface="Rubik"/>
                <a:cs typeface="Rubik"/>
                <a:sym typeface="Rubik"/>
              </a:rPr>
              <a:t>Produk</a:t>
            </a:r>
            <a:r>
              <a:rPr lang="en-US" sz="1600" dirty="0">
                <a:latin typeface="Rubik"/>
                <a:ea typeface="Rubik"/>
                <a:cs typeface="Rubik"/>
                <a:sym typeface="Rubik"/>
              </a:rPr>
              <a:t> dan </a:t>
            </a:r>
            <a:r>
              <a:rPr lang="en-US" sz="1600" dirty="0" err="1">
                <a:latin typeface="Rubik"/>
                <a:ea typeface="Rubik"/>
                <a:cs typeface="Rubik"/>
                <a:sym typeface="Rubik"/>
              </a:rPr>
              <a:t>Kategori</a:t>
            </a:r>
            <a:r>
              <a:rPr lang="en-US" sz="1600" dirty="0">
                <a:latin typeface="Rubik"/>
                <a:ea typeface="Rubik"/>
                <a:cs typeface="Rubik"/>
                <a:sym typeface="Rubik"/>
              </a:rPr>
              <a:t> : </a:t>
            </a:r>
            <a:r>
              <a:rPr lang="en-US" sz="1600" dirty="0" err="1">
                <a:latin typeface="Rubik"/>
                <a:ea typeface="Rubik"/>
                <a:cs typeface="Rubik"/>
                <a:sym typeface="Rubik"/>
              </a:rPr>
              <a:t>Tinjau</a:t>
            </a:r>
            <a:r>
              <a:rPr lang="en-US" sz="1600" dirty="0">
                <a:latin typeface="Rubik"/>
                <a:ea typeface="Rubik"/>
                <a:cs typeface="Rubik"/>
                <a:sym typeface="Rubik"/>
              </a:rPr>
              <a:t> </a:t>
            </a:r>
            <a:r>
              <a:rPr lang="en-US" sz="1600" dirty="0" err="1">
                <a:latin typeface="Rubik"/>
                <a:ea typeface="Rubik"/>
                <a:cs typeface="Rubik"/>
                <a:sym typeface="Rubik"/>
              </a:rPr>
              <a:t>performa</a:t>
            </a:r>
            <a:r>
              <a:rPr lang="en-US" sz="1600" dirty="0">
                <a:latin typeface="Rubik"/>
                <a:ea typeface="Rubik"/>
                <a:cs typeface="Rubik"/>
                <a:sym typeface="Rubik"/>
              </a:rPr>
              <a:t> </a:t>
            </a:r>
            <a:r>
              <a:rPr lang="en-US" sz="1600" dirty="0" err="1">
                <a:latin typeface="Rubik"/>
                <a:ea typeface="Rubik"/>
                <a:cs typeface="Rubik"/>
                <a:sym typeface="Rubik"/>
              </a:rPr>
              <a:t>produk</a:t>
            </a:r>
            <a:r>
              <a:rPr lang="en-US" sz="1600" dirty="0">
                <a:latin typeface="Rubik"/>
                <a:ea typeface="Rubik"/>
                <a:cs typeface="Rubik"/>
                <a:sym typeface="Rubik"/>
              </a:rPr>
              <a:t> dan </a:t>
            </a:r>
            <a:r>
              <a:rPr lang="en-US" sz="1600" dirty="0" err="1">
                <a:latin typeface="Rubik"/>
                <a:ea typeface="Rubik"/>
                <a:cs typeface="Rubik"/>
                <a:sym typeface="Rubik"/>
              </a:rPr>
              <a:t>kategori</a:t>
            </a:r>
            <a:r>
              <a:rPr lang="en-US" sz="1600" dirty="0">
                <a:latin typeface="Rubik"/>
                <a:ea typeface="Rubik"/>
                <a:cs typeface="Rubik"/>
                <a:sym typeface="Rubik"/>
              </a:rPr>
              <a:t>. </a:t>
            </a:r>
            <a:r>
              <a:rPr lang="en-US" sz="1600" dirty="0" err="1">
                <a:latin typeface="Rubik"/>
                <a:ea typeface="Rubik"/>
                <a:cs typeface="Rubik"/>
                <a:sym typeface="Rubik"/>
              </a:rPr>
              <a:t>Identifikasi</a:t>
            </a:r>
            <a:r>
              <a:rPr lang="en-US" sz="1600" dirty="0">
                <a:latin typeface="Rubik"/>
                <a:ea typeface="Rubik"/>
                <a:cs typeface="Rubik"/>
                <a:sym typeface="Rubik"/>
              </a:rPr>
              <a:t> </a:t>
            </a:r>
            <a:r>
              <a:rPr lang="en-US" sz="1600" dirty="0" err="1">
                <a:latin typeface="Rubik"/>
                <a:ea typeface="Rubik"/>
                <a:cs typeface="Rubik"/>
                <a:sym typeface="Rubik"/>
              </a:rPr>
              <a:t>produk</a:t>
            </a:r>
            <a:r>
              <a:rPr lang="en-US" sz="1600" dirty="0">
                <a:latin typeface="Rubik"/>
                <a:ea typeface="Rubik"/>
                <a:cs typeface="Rubik"/>
                <a:sym typeface="Rubik"/>
              </a:rPr>
              <a:t> yang paling </a:t>
            </a:r>
            <a:r>
              <a:rPr lang="en-US" sz="1600" dirty="0" err="1">
                <a:latin typeface="Rubik"/>
                <a:ea typeface="Rubik"/>
                <a:cs typeface="Rubik"/>
                <a:sym typeface="Rubik"/>
              </a:rPr>
              <a:t>banyak</a:t>
            </a:r>
            <a:r>
              <a:rPr lang="en-US" sz="1600" dirty="0">
                <a:latin typeface="Rubik"/>
                <a:ea typeface="Rubik"/>
                <a:cs typeface="Rubik"/>
                <a:sym typeface="Rubik"/>
              </a:rPr>
              <a:t> </a:t>
            </a:r>
            <a:r>
              <a:rPr lang="en-US" sz="1600" dirty="0" err="1">
                <a:latin typeface="Rubik"/>
                <a:ea typeface="Rubik"/>
                <a:cs typeface="Rubik"/>
                <a:sym typeface="Rubik"/>
              </a:rPr>
              <a:t>terjual</a:t>
            </a:r>
            <a:r>
              <a:rPr lang="en-US" sz="1600" dirty="0">
                <a:latin typeface="Rubik"/>
                <a:ea typeface="Rubik"/>
                <a:cs typeface="Rubik"/>
                <a:sym typeface="Rubik"/>
              </a:rPr>
              <a:t> dan </a:t>
            </a:r>
            <a:r>
              <a:rPr lang="en-US" sz="1600" dirty="0" err="1">
                <a:latin typeface="Rubik"/>
                <a:ea typeface="Rubik"/>
                <a:cs typeface="Rubik"/>
                <a:sym typeface="Rubik"/>
              </a:rPr>
              <a:t>kategori</a:t>
            </a:r>
            <a:r>
              <a:rPr lang="en-US" sz="1600" dirty="0">
                <a:latin typeface="Rubik"/>
                <a:ea typeface="Rubik"/>
                <a:cs typeface="Rubik"/>
                <a:sym typeface="Rubik"/>
              </a:rPr>
              <a:t> yang </a:t>
            </a:r>
            <a:r>
              <a:rPr lang="en-US" sz="1600" dirty="0" err="1">
                <a:latin typeface="Rubik"/>
                <a:ea typeface="Rubik"/>
                <a:cs typeface="Rubik"/>
                <a:sym typeface="Rubik"/>
              </a:rPr>
              <a:t>populer</a:t>
            </a:r>
            <a:r>
              <a:rPr lang="en-US" sz="1600" dirty="0">
                <a:latin typeface="Rubik"/>
                <a:ea typeface="Rubik"/>
                <a:cs typeface="Rubik"/>
                <a:sym typeface="Rubik"/>
              </a:rPr>
              <a:t>. </a:t>
            </a:r>
            <a:r>
              <a:rPr lang="en-US" sz="1600" dirty="0" err="1">
                <a:latin typeface="Rubik"/>
                <a:ea typeface="Rubik"/>
                <a:cs typeface="Rubik"/>
                <a:sym typeface="Rubik"/>
              </a:rPr>
              <a:t>Fokus</a:t>
            </a:r>
            <a:r>
              <a:rPr lang="en-US" sz="1600" dirty="0">
                <a:latin typeface="Rubik"/>
                <a:ea typeface="Rubik"/>
                <a:cs typeface="Rubik"/>
                <a:sym typeface="Rubik"/>
              </a:rPr>
              <a:t> pada </a:t>
            </a:r>
            <a:r>
              <a:rPr lang="en-US" sz="1600" dirty="0" err="1">
                <a:latin typeface="Rubik"/>
                <a:ea typeface="Rubik"/>
                <a:cs typeface="Rubik"/>
                <a:sym typeface="Rubik"/>
              </a:rPr>
              <a:t>pengembangan</a:t>
            </a:r>
            <a:r>
              <a:rPr lang="en-US" sz="1600" dirty="0">
                <a:latin typeface="Rubik"/>
                <a:ea typeface="Rubik"/>
                <a:cs typeface="Rubik"/>
                <a:sym typeface="Rubik"/>
              </a:rPr>
              <a:t> dan </a:t>
            </a:r>
            <a:r>
              <a:rPr lang="en-US" sz="1600" dirty="0" err="1">
                <a:latin typeface="Rubik"/>
                <a:ea typeface="Rubik"/>
                <a:cs typeface="Rubik"/>
                <a:sym typeface="Rubik"/>
              </a:rPr>
              <a:t>pemasaran</a:t>
            </a:r>
            <a:r>
              <a:rPr lang="en-US" sz="1600" dirty="0">
                <a:latin typeface="Rubik"/>
                <a:ea typeface="Rubik"/>
                <a:cs typeface="Rubik"/>
                <a:sym typeface="Rubik"/>
              </a:rPr>
              <a:t> </a:t>
            </a:r>
            <a:r>
              <a:rPr lang="en-US" sz="1600" dirty="0" err="1">
                <a:latin typeface="Rubik"/>
                <a:ea typeface="Rubik"/>
                <a:cs typeface="Rubik"/>
                <a:sym typeface="Rubik"/>
              </a:rPr>
              <a:t>produk-produk</a:t>
            </a:r>
            <a:r>
              <a:rPr lang="en-US" sz="1600" dirty="0">
                <a:latin typeface="Rubik"/>
                <a:ea typeface="Rubik"/>
                <a:cs typeface="Rubik"/>
                <a:sym typeface="Rubik"/>
              </a:rPr>
              <a:t> yang </a:t>
            </a:r>
            <a:r>
              <a:rPr lang="en-US" sz="1600" dirty="0" err="1">
                <a:latin typeface="Rubik"/>
                <a:ea typeface="Rubik"/>
                <a:cs typeface="Rubik"/>
                <a:sym typeface="Rubik"/>
              </a:rPr>
              <a:t>sukses</a:t>
            </a:r>
            <a:r>
              <a:rPr lang="en-US" sz="1600" dirty="0">
                <a:latin typeface="Rubik"/>
                <a:ea typeface="Rubik"/>
                <a:cs typeface="Rubik"/>
                <a:sym typeface="Rubik"/>
              </a:rPr>
              <a:t>, </a:t>
            </a:r>
            <a:r>
              <a:rPr lang="en-US" sz="1600" dirty="0" err="1">
                <a:latin typeface="Rubik"/>
                <a:ea typeface="Rubik"/>
                <a:cs typeface="Rubik"/>
                <a:sym typeface="Rubik"/>
              </a:rPr>
              <a:t>serta</a:t>
            </a:r>
            <a:r>
              <a:rPr lang="en-US" sz="1600" dirty="0">
                <a:latin typeface="Rubik"/>
                <a:ea typeface="Rubik"/>
                <a:cs typeface="Rubik"/>
                <a:sym typeface="Rubik"/>
              </a:rPr>
              <a:t> </a:t>
            </a:r>
            <a:r>
              <a:rPr lang="en-US" sz="1600" dirty="0" err="1">
                <a:latin typeface="Rubik"/>
                <a:ea typeface="Rubik"/>
                <a:cs typeface="Rubik"/>
                <a:sym typeface="Rubik"/>
              </a:rPr>
              <a:t>pertimbangkan</a:t>
            </a:r>
            <a:r>
              <a:rPr lang="en-US" sz="1600" dirty="0">
                <a:latin typeface="Rubik"/>
                <a:ea typeface="Rubik"/>
                <a:cs typeface="Rubik"/>
                <a:sym typeface="Rubik"/>
              </a:rPr>
              <a:t> </a:t>
            </a:r>
            <a:r>
              <a:rPr lang="en-US" sz="1600" dirty="0" err="1">
                <a:latin typeface="Rubik"/>
                <a:ea typeface="Rubik"/>
                <a:cs typeface="Rubik"/>
                <a:sym typeface="Rubik"/>
              </a:rPr>
              <a:t>untuk</a:t>
            </a:r>
            <a:r>
              <a:rPr lang="en-US" sz="1600" dirty="0">
                <a:latin typeface="Rubik"/>
                <a:ea typeface="Rubik"/>
                <a:cs typeface="Rubik"/>
                <a:sym typeface="Rubik"/>
              </a:rPr>
              <a:t> </a:t>
            </a:r>
            <a:r>
              <a:rPr lang="en-US" sz="1600" dirty="0" err="1">
                <a:latin typeface="Rubik"/>
                <a:ea typeface="Rubik"/>
                <a:cs typeface="Rubik"/>
                <a:sym typeface="Rubik"/>
              </a:rPr>
              <a:t>memperluas</a:t>
            </a:r>
            <a:r>
              <a:rPr lang="en-US" sz="1600" dirty="0">
                <a:latin typeface="Rubik"/>
                <a:ea typeface="Rubik"/>
                <a:cs typeface="Rubik"/>
                <a:sym typeface="Rubik"/>
              </a:rPr>
              <a:t> </a:t>
            </a:r>
            <a:r>
              <a:rPr lang="en-US" sz="1600" dirty="0" err="1">
                <a:latin typeface="Rubik"/>
                <a:ea typeface="Rubik"/>
                <a:cs typeface="Rubik"/>
                <a:sym typeface="Rubik"/>
              </a:rPr>
              <a:t>penawaran</a:t>
            </a:r>
            <a:r>
              <a:rPr lang="en-US" sz="1600" dirty="0">
                <a:latin typeface="Rubik"/>
                <a:ea typeface="Rubik"/>
                <a:cs typeface="Rubik"/>
                <a:sym typeface="Rubik"/>
              </a:rPr>
              <a:t> </a:t>
            </a:r>
            <a:r>
              <a:rPr lang="en-US" sz="1600" dirty="0" err="1">
                <a:latin typeface="Rubik"/>
                <a:ea typeface="Rubik"/>
                <a:cs typeface="Rubik"/>
                <a:sym typeface="Rubik"/>
              </a:rPr>
              <a:t>produk</a:t>
            </a:r>
            <a:r>
              <a:rPr lang="en-US" sz="1600" dirty="0">
                <a:latin typeface="Rubik"/>
                <a:ea typeface="Rubik"/>
                <a:cs typeface="Rubik"/>
                <a:sym typeface="Rubik"/>
              </a:rPr>
              <a:t> </a:t>
            </a:r>
            <a:r>
              <a:rPr lang="en-US" sz="1600" dirty="0" err="1">
                <a:latin typeface="Rubik"/>
                <a:ea typeface="Rubik"/>
                <a:cs typeface="Rubik"/>
                <a:sym typeface="Rubik"/>
              </a:rPr>
              <a:t>dalam</a:t>
            </a:r>
            <a:r>
              <a:rPr lang="en-US" sz="1600" dirty="0">
                <a:latin typeface="Rubik"/>
                <a:ea typeface="Rubik"/>
                <a:cs typeface="Rubik"/>
                <a:sym typeface="Rubik"/>
              </a:rPr>
              <a:t> </a:t>
            </a:r>
            <a:r>
              <a:rPr lang="en-US" sz="1600" dirty="0" err="1">
                <a:latin typeface="Rubik"/>
                <a:ea typeface="Rubik"/>
                <a:cs typeface="Rubik"/>
                <a:sym typeface="Rubik"/>
              </a:rPr>
              <a:t>kategori</a:t>
            </a:r>
            <a:r>
              <a:rPr lang="en-US" sz="1600" dirty="0">
                <a:latin typeface="Rubik"/>
                <a:ea typeface="Rubik"/>
                <a:cs typeface="Rubik"/>
                <a:sym typeface="Rubik"/>
              </a:rPr>
              <a:t> yang </a:t>
            </a:r>
            <a:r>
              <a:rPr lang="en-US" sz="1600" dirty="0" err="1">
                <a:latin typeface="Rubik"/>
                <a:ea typeface="Rubik"/>
                <a:cs typeface="Rubik"/>
                <a:sym typeface="Rubik"/>
              </a:rPr>
              <a:t>diminati</a:t>
            </a:r>
            <a:r>
              <a:rPr lang="en-US" sz="1600" dirty="0">
                <a:latin typeface="Rubik"/>
                <a:ea typeface="Rubik"/>
                <a:cs typeface="Rubik"/>
                <a:sym typeface="Rubik"/>
              </a:rPr>
              <a:t>.</a:t>
            </a:r>
            <a:endParaRPr sz="1600" dirty="0">
              <a:latin typeface="Rubik"/>
              <a:ea typeface="Rubik"/>
              <a:cs typeface="Rubik"/>
              <a:sym typeface="Rubik"/>
            </a:endParaRPr>
          </a:p>
        </p:txBody>
      </p:sp>
    </p:spTree>
    <p:extLst>
      <p:ext uri="{BB962C8B-B14F-4D97-AF65-F5344CB8AC3E}">
        <p14:creationId xmlns:p14="http://schemas.microsoft.com/office/powerpoint/2010/main" val="220699222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351</TotalTime>
  <Words>640</Words>
  <Application>Microsoft Office PowerPoint</Application>
  <PresentationFormat>On-screen Show (16:9)</PresentationFormat>
  <Paragraphs>49</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Rubik Medium</vt:lpstr>
      <vt:lpstr>Rubik Light</vt:lpstr>
      <vt:lpstr>Rubik SemiBold</vt:lpstr>
      <vt:lpstr>Rubik </vt:lpstr>
      <vt:lpstr>Rubik</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Ishlaahudin Sya Bani</cp:lastModifiedBy>
  <cp:revision>13</cp:revision>
  <dcterms:modified xsi:type="dcterms:W3CDTF">2023-11-30T10:38:30Z</dcterms:modified>
</cp:coreProperties>
</file>